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 id="2147483672" r:id="rId5"/>
    <p:sldMasterId id="2147483670" r:id="rId6"/>
    <p:sldMasterId id="2147483666" r:id="rId7"/>
    <p:sldMasterId id="2147483674" r:id="rId8"/>
    <p:sldMasterId id="2147483677" r:id="rId9"/>
    <p:sldMasterId id="2147483683" r:id="rId10"/>
    <p:sldMasterId id="2147483669" r:id="rId11"/>
  </p:sldMasterIdLst>
  <p:notesMasterIdLst>
    <p:notesMasterId r:id="rId40"/>
  </p:notesMasterIdLst>
  <p:sldIdLst>
    <p:sldId id="275" r:id="rId12"/>
    <p:sldId id="287" r:id="rId13"/>
    <p:sldId id="296" r:id="rId14"/>
    <p:sldId id="306" r:id="rId15"/>
    <p:sldId id="297" r:id="rId16"/>
    <p:sldId id="298" r:id="rId17"/>
    <p:sldId id="317" r:id="rId18"/>
    <p:sldId id="318" r:id="rId19"/>
    <p:sldId id="299" r:id="rId20"/>
    <p:sldId id="319" r:id="rId21"/>
    <p:sldId id="321" r:id="rId22"/>
    <p:sldId id="320" r:id="rId23"/>
    <p:sldId id="300" r:id="rId24"/>
    <p:sldId id="308" r:id="rId25"/>
    <p:sldId id="325" r:id="rId26"/>
    <p:sldId id="323" r:id="rId27"/>
    <p:sldId id="307" r:id="rId28"/>
    <p:sldId id="309" r:id="rId29"/>
    <p:sldId id="314" r:id="rId30"/>
    <p:sldId id="315" r:id="rId31"/>
    <p:sldId id="316" r:id="rId32"/>
    <p:sldId id="310" r:id="rId33"/>
    <p:sldId id="311" r:id="rId34"/>
    <p:sldId id="326" r:id="rId35"/>
    <p:sldId id="324" r:id="rId36"/>
    <p:sldId id="327" r:id="rId37"/>
    <p:sldId id="328" r:id="rId38"/>
    <p:sldId id="27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DM Sans" panose="020B0604020202020204" charset="0"/>
      <p:regular r:id="rId45"/>
      <p:bold r:id="rId46"/>
      <p:italic r:id="rId47"/>
      <p:boldItalic r:id="rId48"/>
    </p:embeddedFont>
    <p:embeddedFont>
      <p:font typeface="DM Sans Medium"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Volkhov" panose="020B0604020202020204" charset="0"/>
      <p:regular r:id="rId61"/>
      <p:bold r:id="rId62"/>
      <p:italic r:id="rId63"/>
      <p:boldItalic r:id="rId64"/>
    </p:embeddedFont>
    <p:embeddedFont>
      <p:font typeface="Work Sans" pitchFamily="2" charset="0"/>
      <p:regular r:id="rId65"/>
      <p:bold r:id="rId66"/>
      <p:italic r:id="rId67"/>
      <p:boldItalic r:id="rId68"/>
    </p:embeddedFont>
    <p:embeddedFont>
      <p:font typeface="WORK SANS BOLD ROMAN" pitchFamily="2" charset="0"/>
      <p:bold r:id="rId69"/>
    </p:embeddedFont>
    <p:embeddedFont>
      <p:font typeface="WORK SANS REGULAR ROMAN" pitchFamily="2"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91509" autoAdjust="0"/>
  </p:normalViewPr>
  <p:slideViewPr>
    <p:cSldViewPr snapToGrid="0">
      <p:cViewPr varScale="1">
        <p:scale>
          <a:sx n="117" d="100"/>
          <a:sy n="117" d="100"/>
        </p:scale>
        <p:origin x="12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iranda" userId="a8bf3bb0-3c3c-42c5-81e2-ece0ae02ceb4" providerId="ADAL" clId="{22ACF91E-BC61-481D-8599-1BDC403769D0}"/>
    <pc:docChg chg="custSel modSld">
      <pc:chgData name="Daniela Miranda" userId="a8bf3bb0-3c3c-42c5-81e2-ece0ae02ceb4" providerId="ADAL" clId="{22ACF91E-BC61-481D-8599-1BDC403769D0}" dt="2021-05-14T15:04:06.503" v="544" actId="20577"/>
      <pc:docMkLst>
        <pc:docMk/>
      </pc:docMkLst>
      <pc:sldChg chg="modSp mod modNotesTx">
        <pc:chgData name="Daniela Miranda" userId="a8bf3bb0-3c3c-42c5-81e2-ece0ae02ceb4" providerId="ADAL" clId="{22ACF91E-BC61-481D-8599-1BDC403769D0}" dt="2021-05-14T15:04:06.503" v="544" actId="20577"/>
        <pc:sldMkLst>
          <pc:docMk/>
          <pc:sldMk cId="622927684" sldId="300"/>
        </pc:sldMkLst>
        <pc:spChg chg="mod">
          <ac:chgData name="Daniela Miranda" userId="a8bf3bb0-3c3c-42c5-81e2-ece0ae02ceb4" providerId="ADAL" clId="{22ACF91E-BC61-481D-8599-1BDC403769D0}" dt="2021-05-14T15:03:09.284" v="484" actId="20577"/>
          <ac:spMkLst>
            <pc:docMk/>
            <pc:sldMk cId="622927684" sldId="300"/>
            <ac:spMk id="2" creationId="{3A2BFBD3-7856-DC46-B704-602CB6AEA73A}"/>
          </ac:spMkLst>
        </pc:spChg>
      </pc:sldChg>
      <pc:sldChg chg="modNotesTx">
        <pc:chgData name="Daniela Miranda" userId="a8bf3bb0-3c3c-42c5-81e2-ece0ae02ceb4" providerId="ADAL" clId="{22ACF91E-BC61-481D-8599-1BDC403769D0}" dt="2021-05-14T14:53:00.105" v="100" actId="20577"/>
        <pc:sldMkLst>
          <pc:docMk/>
          <pc:sldMk cId="1139528295"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Infrastructure_as_a_service" TargetMode="External"/><Relationship Id="rId3" Type="http://schemas.openxmlformats.org/officeDocument/2006/relationships/hyperlink" Target="https://en.wikipedia.org/wiki/Cloud_computing" TargetMode="External"/><Relationship Id="rId7" Type="http://schemas.openxmlformats.org/officeDocument/2006/relationships/hyperlink" Target="https://en.wikipedia.org/wiki/Platform_as_a_servi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oftware_as_a_service" TargetMode="External"/><Relationship Id="rId5" Type="http://schemas.openxmlformats.org/officeDocument/2006/relationships/hyperlink" Target="https://en.wikipedia.org/wiki/Data_center"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Programming_langua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orldwidewebsiz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crapy.org/en/latest/topics/spiders.html#topics-spid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3058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171717"/>
                </a:solidFill>
                <a:effectLst/>
                <a:latin typeface="Segoe UI" panose="020B0502040204020203" pitchFamily="34" charset="0"/>
              </a:rPr>
              <a:t>Blob storage is designed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Serving images or documents directly to a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files for distributed access.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Streaming video and audio.</a:t>
            </a:r>
          </a:p>
          <a:p>
            <a:pPr algn="l">
              <a:buFont typeface="Arial" panose="020B0604020202020204" pitchFamily="34" charset="0"/>
              <a:buChar char="•"/>
            </a:pPr>
            <a:r>
              <a:rPr lang="en-US" b="0" i="0" dirty="0">
                <a:solidFill>
                  <a:srgbClr val="171717"/>
                </a:solidFill>
                <a:effectLst/>
                <a:latin typeface="Segoe UI" panose="020B0502040204020203" pitchFamily="34" charset="0"/>
              </a:rPr>
              <a:t>Writing to log files.</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backup and restore, disaster recovery, and archiving.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analysis by an on-premises or Azure-hosted service.</a:t>
            </a:r>
          </a:p>
          <a:p>
            <a:pPr marL="158750" indent="0">
              <a:buNone/>
            </a:pPr>
            <a:endParaRPr lang="en-NL" dirty="0"/>
          </a:p>
        </p:txBody>
      </p:sp>
    </p:spTree>
    <p:extLst>
      <p:ext uri="{BB962C8B-B14F-4D97-AF65-F5344CB8AC3E}">
        <p14:creationId xmlns:p14="http://schemas.microsoft.com/office/powerpoint/2010/main" val="80523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202122"/>
                </a:solidFill>
                <a:effectLst/>
                <a:latin typeface="Arial" panose="020B0604020202020204" pitchFamily="34" charset="0"/>
              </a:rPr>
              <a:t>Microsoft Azure</a:t>
            </a:r>
            <a:r>
              <a:rPr lang="en-US" b="0" i="0" dirty="0">
                <a:solidFill>
                  <a:srgbClr val="202122"/>
                </a:solidFill>
                <a:effectLst/>
                <a:latin typeface="Arial" panose="020B0604020202020204" pitchFamily="34" charset="0"/>
              </a:rPr>
              <a:t>, commonly referred to as </a:t>
            </a:r>
            <a:r>
              <a:rPr lang="en-US" b="1" i="0" dirty="0">
                <a:solidFill>
                  <a:srgbClr val="202122"/>
                </a:solidFill>
                <a:effectLst/>
                <a:latin typeface="Arial" panose="020B0604020202020204" pitchFamily="34" charset="0"/>
              </a:rPr>
              <a:t>Azure</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Cloud computing"/>
              </a:rPr>
              <a:t>cloud computing</a:t>
            </a:r>
            <a:r>
              <a:rPr lang="en-US" b="0" i="0" dirty="0">
                <a:solidFill>
                  <a:srgbClr val="202122"/>
                </a:solidFill>
                <a:effectLst/>
                <a:latin typeface="Arial" panose="020B0604020202020204" pitchFamily="34" charset="0"/>
              </a:rPr>
              <a:t> service created by </a:t>
            </a:r>
            <a:r>
              <a:rPr lang="en-US" b="0" i="0" u="none" strike="noStrike" dirty="0">
                <a:solidFill>
                  <a:srgbClr val="0645AD"/>
                </a:solidFill>
                <a:effectLst/>
                <a:latin typeface="Arial" panose="020B0604020202020204" pitchFamily="34" charset="0"/>
                <a:hlinkClick r:id="rId4" tooltip="Microsoft"/>
              </a:rPr>
              <a:t>Microsoft</a:t>
            </a:r>
            <a:r>
              <a:rPr lang="en-US" b="0" i="0" dirty="0">
                <a:solidFill>
                  <a:srgbClr val="202122"/>
                </a:solidFill>
                <a:effectLst/>
                <a:latin typeface="Arial" panose="020B0604020202020204" pitchFamily="34" charset="0"/>
              </a:rPr>
              <a:t> for building, testing, deploying, and managing applications and services through Microsoft-managed </a:t>
            </a:r>
            <a:r>
              <a:rPr lang="en-US" b="0" i="0" u="none" strike="noStrike" dirty="0">
                <a:solidFill>
                  <a:srgbClr val="0645AD"/>
                </a:solidFill>
                <a:effectLst/>
                <a:latin typeface="Arial" panose="020B0604020202020204" pitchFamily="34" charset="0"/>
                <a:hlinkClick r:id="rId5" tooltip="Data center"/>
              </a:rPr>
              <a:t>data centers</a:t>
            </a:r>
            <a:r>
              <a:rPr lang="en-US" b="0" i="0" dirty="0">
                <a:solidFill>
                  <a:srgbClr val="202122"/>
                </a:solidFill>
                <a:effectLst/>
                <a:latin typeface="Arial" panose="020B0604020202020204" pitchFamily="34" charset="0"/>
              </a:rPr>
              <a:t>. It provides </a:t>
            </a:r>
            <a:r>
              <a:rPr lang="en-US" b="0" i="0" u="none" strike="noStrike" dirty="0">
                <a:solidFill>
                  <a:srgbClr val="0645AD"/>
                </a:solidFill>
                <a:effectLst/>
                <a:latin typeface="Arial" panose="020B0604020202020204" pitchFamily="34" charset="0"/>
                <a:hlinkClick r:id="rId6" tooltip="Software as a service"/>
              </a:rPr>
              <a:t>software as a service (SaaS)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Platform as a service"/>
              </a:rPr>
              <a:t>platform as a service (PaaS)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8"/>
              </a:rPr>
              <a:t>infrastructure as a service (IaaS)</a:t>
            </a:r>
            <a:r>
              <a:rPr lang="en-US" b="0" i="0" dirty="0">
                <a:solidFill>
                  <a:srgbClr val="202122"/>
                </a:solidFill>
                <a:effectLst/>
                <a:latin typeface="Arial" panose="020B0604020202020204" pitchFamily="34" charset="0"/>
              </a:rPr>
              <a:t> and supports many different </a:t>
            </a:r>
            <a:r>
              <a:rPr lang="en-US" b="0" i="0" u="none" strike="noStrike" dirty="0">
                <a:solidFill>
                  <a:srgbClr val="0645AD"/>
                </a:solidFill>
                <a:effectLst/>
                <a:latin typeface="Arial" panose="020B0604020202020204" pitchFamily="34" charset="0"/>
                <a:hlinkClick r:id="rId9" tooltip="Programming language"/>
              </a:rPr>
              <a:t>programming languages</a:t>
            </a:r>
            <a:r>
              <a:rPr lang="en-US" b="0" i="0" dirty="0">
                <a:solidFill>
                  <a:srgbClr val="202122"/>
                </a:solidFill>
                <a:effectLst/>
                <a:latin typeface="Arial" panose="020B0604020202020204" pitchFamily="34" charset="0"/>
              </a:rPr>
              <a:t>, tools, and frameworks, including both Microsoft-specific and third-party software and systems.</a:t>
            </a:r>
            <a:endParaRPr lang="en-NL" dirty="0"/>
          </a:p>
        </p:txBody>
      </p:sp>
    </p:spTree>
    <p:extLst>
      <p:ext uri="{BB962C8B-B14F-4D97-AF65-F5344CB8AC3E}">
        <p14:creationId xmlns:p14="http://schemas.microsoft.com/office/powerpoint/2010/main" val="71633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49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4020202020204" pitchFamily="34" charset="0"/>
              </a:rPr>
              <a:t>Web scraping is an automated method used to extract large amounts of data from websites. The data on the websites are unstructured. Web scraping helps collect these unstructured data and store it in a structured form. There are different ways to scrape websites such as online Services, APIs or writing your own code. In the first section of this workshop, we’ll see how to implement web scraping with python. </a:t>
            </a:r>
            <a:endParaRPr lang="en-NL" dirty="0"/>
          </a:p>
        </p:txBody>
      </p:sp>
    </p:spTree>
    <p:extLst>
      <p:ext uri="{BB962C8B-B14F-4D97-AF65-F5344CB8AC3E}">
        <p14:creationId xmlns:p14="http://schemas.microsoft.com/office/powerpoint/2010/main" val="231894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4A4A4A"/>
                </a:solidFill>
                <a:effectLst/>
                <a:latin typeface="Open Sans" panose="020B0606030504020204" pitchFamily="34" charset="0"/>
              </a:rPr>
              <a:t>Price Comparison:</a:t>
            </a:r>
            <a:r>
              <a:rPr lang="en-US" b="0" i="0" dirty="0">
                <a:solidFill>
                  <a:srgbClr val="4A4A4A"/>
                </a:solidFill>
                <a:effectLst/>
                <a:latin typeface="Open Sans" panose="020B0606030504020204" pitchFamily="34" charset="0"/>
              </a:rPr>
              <a:t> Services such as </a:t>
            </a:r>
            <a:r>
              <a:rPr lang="en-US" b="0" i="0" dirty="0" err="1">
                <a:solidFill>
                  <a:srgbClr val="4A4A4A"/>
                </a:solidFill>
                <a:effectLst/>
                <a:latin typeface="Open Sans" panose="020B0606030504020204" pitchFamily="34" charset="0"/>
              </a:rPr>
              <a:t>ParseHub</a:t>
            </a:r>
            <a:r>
              <a:rPr lang="en-US" b="0" i="0" dirty="0">
                <a:solidFill>
                  <a:srgbClr val="4A4A4A"/>
                </a:solidFill>
                <a:effectLst/>
                <a:latin typeface="Open Sans" panose="020B0606030504020204" pitchFamily="34" charset="0"/>
              </a:rPr>
              <a:t> use web scraping to collect data from online shopping websites and use it to compare the prices of products.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Email address gathering:</a:t>
            </a:r>
            <a:r>
              <a:rPr lang="en-US" b="0" i="0" dirty="0">
                <a:solidFill>
                  <a:srgbClr val="4A4A4A"/>
                </a:solidFill>
                <a:effectLst/>
                <a:latin typeface="Open Sans" panose="020B0606030504020204" pitchFamily="34" charset="0"/>
              </a:rPr>
              <a:t> Many companies that use email as a medium for marketing, use web scraping to collect email ID and then send bulk emails.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Research and Development:</a:t>
            </a:r>
            <a:r>
              <a:rPr lang="en-US" b="0" i="0" dirty="0">
                <a:solidFill>
                  <a:srgbClr val="4A4A4A"/>
                </a:solidFill>
                <a:effectLst/>
                <a:latin typeface="Open Sans" panose="020B0606030504020204" pitchFamily="34" charset="0"/>
              </a:rPr>
              <a:t> Web scraping is used to collect a large set of data (Statistics, General Information, Temperature, etc.) from websites, which are analyzed and used to carry out Surveys or for R&amp;D.</a:t>
            </a:r>
          </a:p>
        </p:txBody>
      </p:sp>
    </p:spTree>
    <p:extLst>
      <p:ext uri="{BB962C8B-B14F-4D97-AF65-F5344CB8AC3E}">
        <p14:creationId xmlns:p14="http://schemas.microsoft.com/office/powerpoint/2010/main" val="310402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u="none" strike="noStrike" dirty="0">
                <a:solidFill>
                  <a:srgbClr val="152035"/>
                </a:solidFill>
                <a:effectLst/>
                <a:latin typeface="ubuntu"/>
              </a:rPr>
              <a:t>Achieve Automation</a:t>
            </a:r>
          </a:p>
          <a:p>
            <a:pPr marL="158750" indent="0" algn="l">
              <a:buNone/>
            </a:pPr>
            <a:r>
              <a:rPr lang="en-US" b="0" i="0" dirty="0">
                <a:solidFill>
                  <a:srgbClr val="596172"/>
                </a:solidFill>
                <a:effectLst/>
                <a:latin typeface="-apple-system"/>
              </a:rPr>
              <a:t>Robust web scrapers allow you to automatically extract data from websites, this allows you or your co-workers </a:t>
            </a:r>
            <a:r>
              <a:rPr lang="en-US" b="1" i="0" dirty="0">
                <a:solidFill>
                  <a:srgbClr val="596172"/>
                </a:solidFill>
                <a:effectLst/>
                <a:latin typeface="inherit"/>
              </a:rPr>
              <a:t>to save time </a:t>
            </a:r>
            <a:r>
              <a:rPr lang="en-US" b="0" i="0" dirty="0">
                <a:solidFill>
                  <a:srgbClr val="596172"/>
                </a:solidFill>
                <a:effectLst/>
                <a:latin typeface="-apple-system"/>
              </a:rPr>
              <a:t>that would’ve have otherwise been spent on mundane data collection tasks. It also means that you can collect data </a:t>
            </a:r>
            <a:r>
              <a:rPr lang="en-US" b="1" i="0" dirty="0">
                <a:solidFill>
                  <a:srgbClr val="596172"/>
                </a:solidFill>
                <a:effectLst/>
                <a:latin typeface="inherit"/>
              </a:rPr>
              <a:t>at greater volume</a:t>
            </a:r>
            <a:r>
              <a:rPr lang="en-US" b="0" i="0" dirty="0">
                <a:solidFill>
                  <a:srgbClr val="596172"/>
                </a:solidFill>
                <a:effectLst/>
                <a:latin typeface="-apple-system"/>
              </a:rPr>
              <a:t> than a single human could ever hope to achieve.</a:t>
            </a:r>
          </a:p>
          <a:p>
            <a:pPr algn="l"/>
            <a:r>
              <a:rPr lang="en-US" b="0" i="0" u="none" strike="noStrike" dirty="0">
                <a:solidFill>
                  <a:srgbClr val="152035"/>
                </a:solidFill>
                <a:effectLst/>
                <a:latin typeface="ubuntu"/>
              </a:rPr>
              <a:t>Business Intelligence &amp; Insights</a:t>
            </a:r>
          </a:p>
          <a:p>
            <a:pPr marL="158750" indent="0" algn="l">
              <a:buNone/>
            </a:pPr>
            <a:r>
              <a:rPr lang="en-US" b="0" i="0" dirty="0">
                <a:solidFill>
                  <a:srgbClr val="596172"/>
                </a:solidFill>
                <a:effectLst/>
                <a:latin typeface="-apple-system"/>
              </a:rPr>
              <a:t>Web scraping data from the internet allows you to search for competitor prices, monitor their marketing activity and to swiftly market research your industry online. By downloading, cleaning and </a:t>
            </a:r>
            <a:r>
              <a:rPr lang="en-US" b="0" i="0" dirty="0" err="1">
                <a:solidFill>
                  <a:srgbClr val="596172"/>
                </a:solidFill>
                <a:effectLst/>
                <a:latin typeface="-apple-system"/>
              </a:rPr>
              <a:t>analysing</a:t>
            </a:r>
            <a:r>
              <a:rPr lang="en-US" b="0" i="0" dirty="0">
                <a:solidFill>
                  <a:srgbClr val="596172"/>
                </a:solidFill>
                <a:effectLst/>
                <a:latin typeface="-apple-system"/>
              </a:rPr>
              <a:t> data at significant volume, you’ll be able to build a better picture of your market, your competitor’s activity which in turn will lead to </a:t>
            </a:r>
            <a:r>
              <a:rPr lang="en-US" b="1" i="0" dirty="0">
                <a:solidFill>
                  <a:srgbClr val="596172"/>
                </a:solidFill>
                <a:effectLst/>
                <a:latin typeface="inherit"/>
              </a:rPr>
              <a:t>better business decision making.</a:t>
            </a:r>
            <a:endParaRPr lang="en-US" b="0" i="0" dirty="0">
              <a:solidFill>
                <a:srgbClr val="596172"/>
              </a:solidFill>
              <a:effectLst/>
              <a:latin typeface="-apple-system"/>
            </a:endParaRPr>
          </a:p>
          <a:p>
            <a:pPr algn="l"/>
            <a:r>
              <a:rPr lang="en-US" b="0" i="0" u="none" strike="noStrike" dirty="0">
                <a:solidFill>
                  <a:srgbClr val="152035"/>
                </a:solidFill>
                <a:effectLst/>
                <a:latin typeface="ubuntu"/>
              </a:rPr>
              <a:t>Unique and rich datasets</a:t>
            </a:r>
          </a:p>
          <a:p>
            <a:pPr marL="158750" indent="0" algn="l">
              <a:buNone/>
            </a:pPr>
            <a:r>
              <a:rPr lang="en-US" b="0" i="0" dirty="0">
                <a:solidFill>
                  <a:srgbClr val="596172"/>
                </a:solidFill>
                <a:effectLst/>
                <a:latin typeface="-apple-system"/>
              </a:rPr>
              <a:t>The internet provides you with a rich amount of text, image, video and numerical data and </a:t>
            </a:r>
            <a:r>
              <a:rPr lang="en-US" b="0" i="0" u="none" strike="noStrike" dirty="0">
                <a:solidFill>
                  <a:srgbClr val="394A6D"/>
                </a:solidFill>
                <a:effectLst/>
                <a:latin typeface="inherit"/>
                <a:hlinkClick r:id="rId3"/>
              </a:rPr>
              <a:t>currently contains at least 6.05 billion pages. </a:t>
            </a:r>
            <a:r>
              <a:rPr lang="en-US" b="0" i="0" dirty="0">
                <a:solidFill>
                  <a:srgbClr val="596172"/>
                </a:solidFill>
                <a:effectLst/>
                <a:latin typeface="-apple-system"/>
              </a:rPr>
              <a:t>Depending upon what your objective is, you can find relevant websites, setup website crawlers and then make your own custom dataset for analysis. </a:t>
            </a:r>
          </a:p>
          <a:p>
            <a:endParaRPr lang="en-NL" dirty="0"/>
          </a:p>
        </p:txBody>
      </p:sp>
    </p:spTree>
    <p:extLst>
      <p:ext uri="{BB962C8B-B14F-4D97-AF65-F5344CB8AC3E}">
        <p14:creationId xmlns:p14="http://schemas.microsoft.com/office/powerpoint/2010/main" val="323614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6030504020204" pitchFamily="34" charset="0"/>
              </a:rPr>
              <a:t>When you run the code for web scraping, a request is sent to the URL that you have mentioned. As a response to the request, the server sends the data and allows you to read the HTML or XML page. The code then, parses the HTML or XML page, finds the data and extracts it. </a:t>
            </a:r>
          </a:p>
          <a:p>
            <a:pPr marL="158750" indent="0">
              <a:buNone/>
            </a:pPr>
            <a:endParaRPr lang="en-US" b="0" i="0" dirty="0">
              <a:solidFill>
                <a:srgbClr val="4A4A4A"/>
              </a:solidFill>
              <a:effectLst/>
              <a:latin typeface="Open Sans" panose="020B0606030504020204" pitchFamily="34" charset="0"/>
            </a:endParaRPr>
          </a:p>
          <a:p>
            <a:pPr marL="158750" indent="0">
              <a:buNone/>
            </a:pPr>
            <a:r>
              <a:rPr lang="en-US" b="0" i="0" dirty="0">
                <a:solidFill>
                  <a:srgbClr val="4A4A4A"/>
                </a:solidFill>
                <a:effectLst/>
                <a:latin typeface="Open Sans" panose="020B0606030504020204" pitchFamily="34" charset="0"/>
              </a:rPr>
              <a:t>What is HTTP: Hyper transfer protocol, web application layer protocol using client/</a:t>
            </a:r>
            <a:r>
              <a:rPr lang="en-US" b="0" i="0" dirty="0" err="1">
                <a:solidFill>
                  <a:srgbClr val="4A4A4A"/>
                </a:solidFill>
                <a:effectLst/>
                <a:latin typeface="Open Sans" panose="020B0606030504020204" pitchFamily="34" charset="0"/>
              </a:rPr>
              <a:t>servermodel</a:t>
            </a:r>
            <a:endParaRPr lang="en-NL" dirty="0"/>
          </a:p>
        </p:txBody>
      </p:sp>
    </p:spTree>
    <p:extLst>
      <p:ext uri="{BB962C8B-B14F-4D97-AF65-F5344CB8AC3E}">
        <p14:creationId xmlns:p14="http://schemas.microsoft.com/office/powerpoint/2010/main" val="118983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Click on the page and show the inspection process and how the page look in the backend</a:t>
            </a:r>
          </a:p>
          <a:p>
            <a:pPr marL="158750" indent="0">
              <a:buNone/>
            </a:pPr>
            <a:r>
              <a:rPr lang="en-US" dirty="0"/>
              <a:t>Once back on the presentation, share that to automate steps 3-6 Scrapy was created. That is the intro to next slide</a:t>
            </a:r>
            <a:endParaRPr lang="en-NL" dirty="0"/>
          </a:p>
        </p:txBody>
      </p:sp>
    </p:spTree>
    <p:extLst>
      <p:ext uri="{BB962C8B-B14F-4D97-AF65-F5344CB8AC3E}">
        <p14:creationId xmlns:p14="http://schemas.microsoft.com/office/powerpoint/2010/main" val="282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nl-NL" sz="1100" b="1" dirty="0"/>
              <a:t>Spiders:</a:t>
            </a:r>
            <a:r>
              <a:rPr lang="nl-NL" sz="1100" dirty="0"/>
              <a:t> </a:t>
            </a:r>
            <a:r>
              <a:rPr lang="en-US" sz="1100" dirty="0"/>
              <a:t>self-contained crawlers that are given a set of instructions</a:t>
            </a:r>
            <a:r>
              <a:rPr lang="nl-NL" sz="1100" dirty="0"/>
              <a:t> </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Items:</a:t>
            </a:r>
            <a:r>
              <a:rPr lang="nl-NL" sz="1100" dirty="0"/>
              <a:t> </a:t>
            </a:r>
            <a:r>
              <a:rPr lang="en-US" sz="1100" dirty="0"/>
              <a:t>Spiders return the extracted data as items, Python objects that define key-value pairs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Pipelines:</a:t>
            </a:r>
            <a:r>
              <a:rPr lang="nl-NL" sz="1100" dirty="0"/>
              <a:t> </a:t>
            </a:r>
            <a:r>
              <a:rPr lang="nl-NL" sz="1100" dirty="0" err="1"/>
              <a:t>They</a:t>
            </a:r>
            <a:r>
              <a:rPr lang="nl-NL" sz="1100" dirty="0"/>
              <a:t> </a:t>
            </a:r>
            <a:r>
              <a:rPr lang="en-US" sz="1100" dirty="0"/>
              <a:t>process the items through several components that are executed sequentially. After an item has been scraped by a spider, it is sent to the pipeline</a:t>
            </a:r>
            <a:endParaRPr lang="en-US" b="0" i="0" dirty="0">
              <a:solidFill>
                <a:srgbClr val="8D8D8D"/>
              </a:solidFill>
              <a:effectLst/>
              <a:latin typeface="Lato"/>
            </a:endParaRPr>
          </a:p>
          <a:p>
            <a:pPr marL="158750" indent="0" algn="l">
              <a:buNone/>
            </a:pPr>
            <a:r>
              <a:rPr lang="en-US" b="0" i="0" dirty="0">
                <a:solidFill>
                  <a:srgbClr val="8D8D8D"/>
                </a:solidFill>
                <a:effectLst/>
                <a:latin typeface="Lato"/>
              </a:rPr>
              <a:t>Typical uses of item pipelines are:</a:t>
            </a:r>
          </a:p>
          <a:p>
            <a:pPr marL="158750" indent="0" algn="l">
              <a:buNone/>
            </a:pPr>
            <a:r>
              <a:rPr lang="en-US" b="0" i="0" dirty="0">
                <a:solidFill>
                  <a:srgbClr val="8D8D8D"/>
                </a:solidFill>
                <a:effectLst/>
                <a:latin typeface="Lato"/>
              </a:rPr>
              <a:t>	cleansing HTML data</a:t>
            </a:r>
          </a:p>
          <a:p>
            <a:pPr marL="158750" indent="0" algn="l">
              <a:buNone/>
            </a:pPr>
            <a:r>
              <a:rPr lang="en-US" b="0" i="0" dirty="0">
                <a:solidFill>
                  <a:srgbClr val="8D8D8D"/>
                </a:solidFill>
                <a:effectLst/>
                <a:latin typeface="Lato"/>
              </a:rPr>
              <a:t>	validating scraped data (checking that the items contain certain fields)</a:t>
            </a:r>
          </a:p>
          <a:p>
            <a:pPr marL="158750" indent="0" algn="l">
              <a:buFont typeface="Arial" panose="020B0604020202020204" pitchFamily="34" charset="0"/>
              <a:buNone/>
            </a:pPr>
            <a:r>
              <a:rPr lang="en-US" b="0" i="0" dirty="0">
                <a:solidFill>
                  <a:srgbClr val="8D8D8D"/>
                </a:solidFill>
                <a:effectLst/>
                <a:latin typeface="Lato"/>
              </a:rPr>
              <a:t>	checking for duplicates (and dropping them)</a:t>
            </a:r>
          </a:p>
          <a:p>
            <a:pPr marL="158750" indent="0" algn="l">
              <a:buFont typeface="Arial" panose="020B0604020202020204" pitchFamily="34" charset="0"/>
              <a:buNone/>
            </a:pPr>
            <a:r>
              <a:rPr lang="en-US" b="0" i="0" dirty="0">
                <a:solidFill>
                  <a:srgbClr val="8D8D8D"/>
                </a:solidFill>
                <a:effectLst/>
                <a:latin typeface="Lato"/>
              </a:rPr>
              <a:t>	storing the scraped item in a database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nl-NL" sz="1100" b="1" dirty="0" err="1"/>
              <a:t>Settings</a:t>
            </a:r>
            <a:r>
              <a:rPr lang="nl-NL" sz="1100" b="1" dirty="0"/>
              <a:t>:</a:t>
            </a:r>
            <a:r>
              <a:rPr lang="nl-NL" sz="1100" dirty="0"/>
              <a:t> </a:t>
            </a:r>
            <a:r>
              <a:rPr lang="en-US" sz="1100" dirty="0"/>
              <a:t>The Scrapy settings allows you to customize the </a:t>
            </a:r>
            <a:r>
              <a:rPr lang="en-US" sz="1100" dirty="0" err="1"/>
              <a:t>behaviour</a:t>
            </a:r>
            <a:r>
              <a:rPr lang="en-US" sz="1100" dirty="0"/>
              <a:t> of all Scrapy components, including pipelines and spiders themselves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1" dirty="0" err="1"/>
              <a:t>Middlewares</a:t>
            </a:r>
            <a:r>
              <a:rPr lang="en-US" sz="1100" dirty="0"/>
              <a:t>: Spider and downloader. Spider Middleware </a:t>
            </a:r>
            <a:r>
              <a:rPr lang="en-US" b="0" i="0" dirty="0">
                <a:solidFill>
                  <a:srgbClr val="404040"/>
                </a:solidFill>
                <a:effectLst/>
                <a:latin typeface="Lato"/>
              </a:rPr>
              <a:t>is a framework of hooks into </a:t>
            </a:r>
            <a:r>
              <a:rPr lang="en-US" b="0" i="0" dirty="0" err="1">
                <a:solidFill>
                  <a:srgbClr val="404040"/>
                </a:solidFill>
                <a:effectLst/>
                <a:latin typeface="Lato"/>
              </a:rPr>
              <a:t>Scrapy’s</a:t>
            </a:r>
            <a:r>
              <a:rPr lang="en-US" b="0" i="0" dirty="0">
                <a:solidFill>
                  <a:srgbClr val="404040"/>
                </a:solidFill>
                <a:effectLst/>
                <a:latin typeface="Lato"/>
              </a:rPr>
              <a:t> spider processing mechanism where you can plug custom functionality to process the responses that are sent to </a:t>
            </a:r>
            <a:r>
              <a:rPr lang="en-US" b="0" i="0" u="none" strike="noStrike" dirty="0">
                <a:solidFill>
                  <a:srgbClr val="2980B9"/>
                </a:solidFill>
                <a:effectLst/>
                <a:latin typeface="Lato"/>
                <a:hlinkClick r:id="rId3"/>
              </a:rPr>
              <a:t>Spiders</a:t>
            </a:r>
            <a:r>
              <a:rPr lang="en-US" b="0" i="0" dirty="0">
                <a:solidFill>
                  <a:srgbClr val="404040"/>
                </a:solidFill>
                <a:effectLst/>
                <a:latin typeface="Lato"/>
              </a:rPr>
              <a:t> for processing and to process the requests and items that are generated from spiders. Downloader middleware is a framework of hooks into </a:t>
            </a:r>
            <a:r>
              <a:rPr lang="en-US" b="0" i="0" dirty="0" err="1">
                <a:solidFill>
                  <a:srgbClr val="404040"/>
                </a:solidFill>
                <a:effectLst/>
                <a:latin typeface="Lato"/>
              </a:rPr>
              <a:t>Scrapy’s</a:t>
            </a:r>
            <a:r>
              <a:rPr lang="en-US" b="0" i="0" dirty="0">
                <a:solidFill>
                  <a:srgbClr val="404040"/>
                </a:solidFill>
                <a:effectLst/>
                <a:latin typeface="Lato"/>
              </a:rPr>
              <a:t> request/response processing. It’s a light, low-level system for globally altering </a:t>
            </a:r>
            <a:r>
              <a:rPr lang="en-US" b="0" i="0" dirty="0" err="1">
                <a:solidFill>
                  <a:srgbClr val="404040"/>
                </a:solidFill>
                <a:effectLst/>
                <a:latin typeface="Lato"/>
              </a:rPr>
              <a:t>Scrapy’s</a:t>
            </a:r>
            <a:r>
              <a:rPr lang="en-US" b="0" i="0" dirty="0">
                <a:solidFill>
                  <a:srgbClr val="404040"/>
                </a:solidFill>
                <a:effectLst/>
                <a:latin typeface="Lato"/>
              </a:rPr>
              <a:t> requests and responses.</a:t>
            </a:r>
            <a:endParaRPr lang="en-US" sz="1100" dirty="0"/>
          </a:p>
          <a:p>
            <a:pPr marL="158750" indent="0" algn="l">
              <a:buFont typeface="Arial" panose="020B0604020202020204" pitchFamily="34" charset="0"/>
              <a:buNone/>
            </a:pPr>
            <a:endParaRPr lang="en-US" b="0" i="0" dirty="0">
              <a:solidFill>
                <a:srgbClr val="8D8D8D"/>
              </a:solidFill>
              <a:effectLst/>
              <a:latin typeface="Lato"/>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nl-NL" sz="1100" dirty="0"/>
          </a:p>
          <a:p>
            <a:pPr algn="just"/>
            <a:endParaRPr lang="nl-NL" sz="1100" dirty="0"/>
          </a:p>
          <a:p>
            <a:pPr marL="158750" indent="0">
              <a:buNone/>
            </a:pPr>
            <a:endParaRPr lang="en-NL" dirty="0"/>
          </a:p>
        </p:txBody>
      </p:sp>
    </p:spTree>
    <p:extLst>
      <p:ext uri="{BB962C8B-B14F-4D97-AF65-F5344CB8AC3E}">
        <p14:creationId xmlns:p14="http://schemas.microsoft.com/office/powerpoint/2010/main" val="84202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Save outcome of scrapy downloading on local machine</a:t>
            </a:r>
          </a:p>
          <a:p>
            <a:endParaRPr lang="en-US" dirty="0"/>
          </a:p>
          <a:p>
            <a:r>
              <a:rPr lang="en-US" dirty="0"/>
              <a:t>One drive -&gt; not everyone has access to it, you have to manage access</a:t>
            </a:r>
          </a:p>
          <a:p>
            <a:r>
              <a:rPr lang="en-US" dirty="0"/>
              <a:t>If company works in the cloud, high probability of Azure Storage, the cheapest way to store info</a:t>
            </a:r>
          </a:p>
          <a:p>
            <a:r>
              <a:rPr lang="en-US" dirty="0"/>
              <a:t>Intro to blob, one type of Azure storage</a:t>
            </a:r>
          </a:p>
          <a:p>
            <a:endParaRPr lang="en-NL" dirty="0"/>
          </a:p>
        </p:txBody>
      </p:sp>
    </p:spTree>
    <p:extLst>
      <p:ext uri="{BB962C8B-B14F-4D97-AF65-F5344CB8AC3E}">
        <p14:creationId xmlns:p14="http://schemas.microsoft.com/office/powerpoint/2010/main" val="4519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extLst>
      <p:ext uri="{BB962C8B-B14F-4D97-AF65-F5344CB8AC3E}">
        <p14:creationId xmlns:p14="http://schemas.microsoft.com/office/powerpoint/2010/main" val="8670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black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bg1"/>
                </a:solidFill>
              </a:rPr>
              <a:t>Kennismaking</a:t>
            </a:r>
            <a:r>
              <a:rPr lang="en-US" dirty="0">
                <a:solidFill>
                  <a:schemeClr val="bg1"/>
                </a:solidFill>
              </a:rPr>
              <a:t> | 2021</a:t>
            </a:r>
          </a:p>
        </p:txBody>
      </p:sp>
    </p:spTree>
    <p:extLst>
      <p:ext uri="{BB962C8B-B14F-4D97-AF65-F5344CB8AC3E}">
        <p14:creationId xmlns:p14="http://schemas.microsoft.com/office/powerpoint/2010/main" val="462150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creen" userDrawn="1">
  <p:cSld name="End screen Layout + Titles">
    <p:spTree>
      <p:nvGrpSpPr>
        <p:cNvPr id="1" name="Shape 102"/>
        <p:cNvGrpSpPr/>
        <p:nvPr/>
      </p:nvGrpSpPr>
      <p:grpSpPr>
        <a:xfrm>
          <a:off x="0" y="0"/>
          <a:ext cx="0" cy="0"/>
          <a:chOff x="0" y="0"/>
          <a:chExt cx="0" cy="0"/>
        </a:xfrm>
      </p:grpSpPr>
      <p:sp>
        <p:nvSpPr>
          <p:cNvPr id="12" name="TextBox 11">
            <a:extLst>
              <a:ext uri="{FF2B5EF4-FFF2-40B4-BE49-F238E27FC236}">
                <a16:creationId xmlns:a16="http://schemas.microsoft.com/office/drawing/2014/main" id="{B9939EEA-2F83-D24F-89BB-BC14ECB94692}"/>
              </a:ext>
            </a:extLst>
          </p:cNvPr>
          <p:cNvSpPr txBox="1"/>
          <p:nvPr userDrawn="1"/>
        </p:nvSpPr>
        <p:spPr>
          <a:xfrm>
            <a:off x="9920177" y="3466214"/>
            <a:ext cx="184731" cy="307777"/>
          </a:xfrm>
          <a:prstGeom prst="rect">
            <a:avLst/>
          </a:prstGeom>
          <a:noFill/>
        </p:spPr>
        <p:txBody>
          <a:bodyPr wrap="none" rtlCol="0">
            <a:spAutoFit/>
          </a:bodyPr>
          <a:lstStyle/>
          <a:p>
            <a:endParaRPr lang="en-NL" dirty="0"/>
          </a:p>
        </p:txBody>
      </p:sp>
      <p:sp>
        <p:nvSpPr>
          <p:cNvPr id="3" name="Google Shape;31;p6">
            <a:extLst>
              <a:ext uri="{FF2B5EF4-FFF2-40B4-BE49-F238E27FC236}">
                <a16:creationId xmlns:a16="http://schemas.microsoft.com/office/drawing/2014/main" id="{EA290105-52BB-3D4E-B8EF-E958D44DB219}"/>
              </a:ext>
            </a:extLst>
          </p:cNvPr>
          <p:cNvSpPr txBox="1">
            <a:spLocks/>
          </p:cNvSpPr>
          <p:nvPr userDrawn="1"/>
        </p:nvSpPr>
        <p:spPr>
          <a:xfrm>
            <a:off x="583706" y="3032100"/>
            <a:ext cx="6485861" cy="8944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CF7F5"/>
              </a:buClr>
              <a:buSzPts val="2200"/>
              <a:buFont typeface="DM Sans Medium"/>
              <a:buNone/>
              <a:defRPr sz="4800" b="1" i="0" u="none" strike="noStrike" cap="none">
                <a:solidFill>
                  <a:schemeClr val="bg1"/>
                </a:solidFill>
                <a:latin typeface="WORK SANS BOLD ROMAN" pitchFamily="2" charset="77"/>
                <a:ea typeface="WORK SANS BOLD ROMAN" pitchFamily="2" charset="77"/>
                <a:cs typeface="WORK SANS BOLD ROMAN" pitchFamily="2" charset="77"/>
                <a:sym typeface="DM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Thank you!</a:t>
            </a:r>
          </a:p>
        </p:txBody>
      </p:sp>
      <p:pic>
        <p:nvPicPr>
          <p:cNvPr id="8194" name="Picture 2" descr="Github, logo Free Icon of Garden stroke">
            <a:extLst>
              <a:ext uri="{FF2B5EF4-FFF2-40B4-BE49-F238E27FC236}">
                <a16:creationId xmlns:a16="http://schemas.microsoft.com/office/drawing/2014/main" id="{02625DB2-7996-4E7F-B3C6-B33A701B991D}"/>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56848" y="4332192"/>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witter Logo | Symbol, History, PNG (3840*2160)">
            <a:extLst>
              <a:ext uri="{FF2B5EF4-FFF2-40B4-BE49-F238E27FC236}">
                <a16:creationId xmlns:a16="http://schemas.microsoft.com/office/drawing/2014/main" id="{01E47E8E-063F-4660-B3DD-CDFE941F75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277" y="4512192"/>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pdate Linkedin - Codian Robotics">
            <a:extLst>
              <a:ext uri="{FF2B5EF4-FFF2-40B4-BE49-F238E27FC236}">
                <a16:creationId xmlns:a16="http://schemas.microsoft.com/office/drawing/2014/main" id="{0F43B8BD-36DC-4CCC-819D-FFA8BF457CD3}"/>
              </a:ext>
            </a:extLst>
          </p:cNvPr>
          <p:cNvPicPr>
            <a:picLocks noChangeAspect="1" noChangeArrowheads="1"/>
          </p:cNvPicPr>
          <p:nvPr userDrawn="1"/>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5848" y="4671341"/>
            <a:ext cx="1260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ithub, logo Free Icon of Garden stroke">
            <a:extLst>
              <a:ext uri="{FF2B5EF4-FFF2-40B4-BE49-F238E27FC236}">
                <a16:creationId xmlns:a16="http://schemas.microsoft.com/office/drawing/2014/main" id="{C50C12F4-FFA4-4E77-A3BE-16168AB25394}"/>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118138" y="4617341"/>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witter Logo | Symbol, History, PNG (3840*2160)">
            <a:extLst>
              <a:ext uri="{FF2B5EF4-FFF2-40B4-BE49-F238E27FC236}">
                <a16:creationId xmlns:a16="http://schemas.microsoft.com/office/drawing/2014/main" id="{35B971BB-BAF0-4B09-B09D-B5947A73A0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69567" y="4797341"/>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Website Icon – Free Download, PNG and Vector">
            <a:extLst>
              <a:ext uri="{FF2B5EF4-FFF2-40B4-BE49-F238E27FC236}">
                <a16:creationId xmlns:a16="http://schemas.microsoft.com/office/drawing/2014/main" id="{5F6B053B-4EB3-4C5B-9993-722CA5F31CC0}"/>
              </a:ext>
            </a:extLst>
          </p:cNvPr>
          <p:cNvPicPr>
            <a:picLocks noChangeAspect="1" noChangeArrowheads="1"/>
          </p:cNvPicPr>
          <p:nvPr userDrawn="1"/>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118138" y="4956490"/>
            <a:ext cx="144000" cy="14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orient="horz" pos="1620">
          <p15:clr>
            <a:srgbClr val="FBAE40"/>
          </p15:clr>
        </p15:guide>
        <p15:guide id="2" pos="53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410485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3199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hapter Layout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554222" y="3230489"/>
            <a:ext cx="7886700" cy="1458469"/>
          </a:xfrm>
          <a:prstGeom prst="rect">
            <a:avLst/>
          </a:prstGeom>
        </p:spPr>
        <p:txBody>
          <a:bodyPr/>
          <a:lstStyle>
            <a:lvl1pPr>
              <a:defRPr sz="4400" b="1" i="0">
                <a:solidFill>
                  <a:schemeClr val="bg1"/>
                </a:solidFill>
                <a:latin typeface="WORK SANS BOLD ROMAN" pitchFamily="2" charset="77"/>
              </a:defRPr>
            </a:lvl1pPr>
          </a:lstStyle>
          <a:p>
            <a:r>
              <a:rPr lang="en-GB" dirty="0" err="1"/>
              <a:t>Hoofdstukaanduiding</a:t>
            </a:r>
            <a:br>
              <a:rPr lang="en-GB" dirty="0"/>
            </a:br>
            <a:r>
              <a:rPr lang="en-GB" dirty="0"/>
              <a:t>over 2 regels.</a:t>
            </a:r>
            <a:endParaRPr lang="en-NL" dirty="0"/>
          </a:p>
        </p:txBody>
      </p:sp>
    </p:spTree>
    <p:extLst>
      <p:ext uri="{BB962C8B-B14F-4D97-AF65-F5344CB8AC3E}">
        <p14:creationId xmlns:p14="http://schemas.microsoft.com/office/powerpoint/2010/main" val="342944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tekst" userDrawn="1">
  <p:cSld name="Contentpage - black - 2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6686018"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plain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78867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Tree>
    <p:extLst>
      <p:ext uri="{BB962C8B-B14F-4D97-AF65-F5344CB8AC3E}">
        <p14:creationId xmlns:p14="http://schemas.microsoft.com/office/powerpoint/2010/main" val="234711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ntentpage - plain + image &amp; quote">
    <p:spTree>
      <p:nvGrpSpPr>
        <p:cNvPr id="1" name="Shape 20"/>
        <p:cNvGrpSpPr/>
        <p:nvPr/>
      </p:nvGrpSpPr>
      <p:grpSpPr>
        <a:xfrm>
          <a:off x="0" y="0"/>
          <a:ext cx="0" cy="0"/>
          <a:chOff x="0" y="0"/>
          <a:chExt cx="0" cy="0"/>
        </a:xfrm>
      </p:grpSpPr>
      <p:sp>
        <p:nvSpPr>
          <p:cNvPr id="21" name="Google Shape;21;p4"/>
          <p:cNvSpPr>
            <a:spLocks noGrp="1"/>
          </p:cNvSpPr>
          <p:nvPr>
            <p:ph type="pic" idx="2"/>
          </p:nvPr>
        </p:nvSpPr>
        <p:spPr>
          <a:xfrm>
            <a:off x="4656591" y="-1"/>
            <a:ext cx="4487878" cy="5143501"/>
          </a:xfrm>
          <a:prstGeom prst="rect">
            <a:avLst/>
          </a:prstGeom>
          <a:noFill/>
          <a:ln>
            <a:noFill/>
          </a:ln>
        </p:spPr>
        <p:txBody>
          <a:bodyPr spcFirstLastPara="1" wrap="square" lIns="91425" tIns="45700" rIns="91425" bIns="45700" anchor="t" anchorCtr="0">
            <a:noAutofit/>
          </a:bodyPr>
          <a:lstStyle>
            <a:lvl1pPr marR="0" lvl="0" algn="ctr" rtl="0">
              <a:spcBef>
                <a:spcPts val="160"/>
              </a:spcBef>
              <a:spcAft>
                <a:spcPts val="0"/>
              </a:spcAft>
              <a:buClr>
                <a:schemeClr val="dk1"/>
              </a:buClr>
              <a:buSzPts val="800"/>
              <a:buFont typeface="Arial"/>
              <a:buNone/>
              <a:defRPr sz="800" b="0" i="0" u="none" strike="noStrike" cap="none">
                <a:solidFill>
                  <a:schemeClr val="dk1"/>
                </a:solidFill>
                <a:latin typeface="WORK SANS REGULAR ROMAN" pitchFamily="2" charset="77"/>
                <a:ea typeface="WORK SANS REGULAR ROMAN" pitchFamily="2" charset="77"/>
                <a:cs typeface="WORK SANS REGULAR ROMAN" pitchFamily="2" charset="77"/>
                <a:sym typeface="Nunito Sans Light"/>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2" name="Title 1">
            <a:extLst>
              <a:ext uri="{FF2B5EF4-FFF2-40B4-BE49-F238E27FC236}">
                <a16:creationId xmlns:a16="http://schemas.microsoft.com/office/drawing/2014/main" id="{09E1E9F9-113E-F84B-B14C-5E5DAB094C56}"/>
              </a:ext>
            </a:extLst>
          </p:cNvPr>
          <p:cNvSpPr>
            <a:spLocks noGrp="1"/>
          </p:cNvSpPr>
          <p:nvPr>
            <p:ph type="title" hasCustomPrompt="1"/>
          </p:nvPr>
        </p:nvSpPr>
        <p:spPr>
          <a:xfrm>
            <a:off x="544529" y="3175920"/>
            <a:ext cx="6356001" cy="1373409"/>
          </a:xfrm>
          <a:prstGeom prst="rect">
            <a:avLst/>
          </a:prstGeom>
        </p:spPr>
        <p:txBody>
          <a:bodyPr/>
          <a:lstStyle>
            <a:lvl1pPr>
              <a:defRPr sz="4400" b="1" i="0">
                <a:solidFill>
                  <a:schemeClr val="tx1"/>
                </a:solidFill>
                <a:latin typeface="WORK SANS BOLD ROMAN" pitchFamily="2" charset="77"/>
              </a:defRPr>
            </a:lvl1pPr>
          </a:lstStyle>
          <a:p>
            <a:r>
              <a:rPr lang="en-GB" dirty="0"/>
              <a:t>Korte quote</a:t>
            </a:r>
            <a:br>
              <a:rPr lang="en-GB" dirty="0"/>
            </a:br>
            <a:r>
              <a:rPr lang="en-GB" dirty="0" err="1"/>
              <a:t>naast</a:t>
            </a:r>
            <a:r>
              <a:rPr lang="en-GB" dirty="0"/>
              <a:t> </a:t>
            </a:r>
            <a:r>
              <a:rPr lang="en-GB" dirty="0" err="1"/>
              <a:t>img</a:t>
            </a:r>
            <a:r>
              <a:rPr lang="en-GB" dirty="0"/>
              <a:t>.</a:t>
            </a:r>
            <a:endParaRPr lang="en-NL" dirty="0"/>
          </a:p>
        </p:txBody>
      </p:sp>
    </p:spTree>
    <p:extLst>
      <p:ext uri="{BB962C8B-B14F-4D97-AF65-F5344CB8AC3E}">
        <p14:creationId xmlns:p14="http://schemas.microsoft.com/office/powerpoint/2010/main" val="89925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white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tx1"/>
                </a:solidFill>
              </a:rPr>
              <a:t>Kennismaking</a:t>
            </a:r>
            <a:r>
              <a:rPr lang="en-US" dirty="0">
                <a:solidFill>
                  <a:schemeClr val="tx1"/>
                </a:solidFill>
              </a:rPr>
              <a:t> | 2021</a:t>
            </a:r>
          </a:p>
        </p:txBody>
      </p:sp>
    </p:spTree>
    <p:extLst>
      <p:ext uri="{BB962C8B-B14F-4D97-AF65-F5344CB8AC3E}">
        <p14:creationId xmlns:p14="http://schemas.microsoft.com/office/powerpoint/2010/main" val="85670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2513515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9.png"/><Relationship Id="rId4" Type="http://schemas.openxmlformats.org/officeDocument/2006/relationships/image" Target="../media/image4.svg"/></Relationships>
</file>

<file path=ppt/slideMasters/_rels/slideMaster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svg"/><Relationship Id="rId2" Type="http://schemas.openxmlformats.org/officeDocument/2006/relationships/theme" Target="../theme/theme8.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pic>
        <p:nvPicPr>
          <p:cNvPr id="12" name="Graphic 11">
            <a:extLst>
              <a:ext uri="{FF2B5EF4-FFF2-40B4-BE49-F238E27FC236}">
                <a16:creationId xmlns:a16="http://schemas.microsoft.com/office/drawing/2014/main" id="{A5D89FAF-5081-EE40-BAFB-87765CBEA0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80836"/>
            <a:ext cx="6384472" cy="6384472"/>
          </a:xfrm>
          <a:prstGeom prst="rect">
            <a:avLst/>
          </a:prstGeom>
        </p:spPr>
      </p:pic>
      <p:pic>
        <p:nvPicPr>
          <p:cNvPr id="13" name="Google Shape;10;p1">
            <a:extLst>
              <a:ext uri="{FF2B5EF4-FFF2-40B4-BE49-F238E27FC236}">
                <a16:creationId xmlns:a16="http://schemas.microsoft.com/office/drawing/2014/main" id="{7E6B3BC9-E4D6-A14F-9A07-8C2324996EB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8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53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22068935"/>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828451145"/>
      </p:ext>
    </p:extLst>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583706" y="612119"/>
            <a:ext cx="512063" cy="468536"/>
          </a:xfrm>
          <a:prstGeom prst="rect">
            <a:avLst/>
          </a:prstGeom>
          <a:noFill/>
          <a:ln>
            <a:noFill/>
          </a:ln>
        </p:spPr>
      </p:pic>
      <p:pic>
        <p:nvPicPr>
          <p:cNvPr id="6" name="Graphic 5">
            <a:extLst>
              <a:ext uri="{FF2B5EF4-FFF2-40B4-BE49-F238E27FC236}">
                <a16:creationId xmlns:a16="http://schemas.microsoft.com/office/drawing/2014/main" id="{0862B150-9178-2442-8885-3864B6E62F9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78950" y="263471"/>
            <a:ext cx="3260954" cy="3859905"/>
          </a:xfrm>
          <a:prstGeom prst="rect">
            <a:avLst/>
          </a:prstGeom>
        </p:spPr>
      </p:pic>
      <p:pic>
        <p:nvPicPr>
          <p:cNvPr id="3" name="Graphic 2">
            <a:extLst>
              <a:ext uri="{FF2B5EF4-FFF2-40B4-BE49-F238E27FC236}">
                <a16:creationId xmlns:a16="http://schemas.microsoft.com/office/drawing/2014/main" id="{2C14C493-E75A-0442-A594-F1A855112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80906" y="-2202555"/>
            <a:ext cx="5143500" cy="5143500"/>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4">
            <a:extLst>
              <a:ext uri="{96DAC541-7B7A-43D3-8B79-37D633B846F1}">
                <asvg:svgBlip xmlns:asvg="http://schemas.microsoft.com/office/drawing/2016/SVG/main" r:embed="rId5"/>
              </a:ext>
            </a:extLst>
          </a:blip>
          <a:srcRect t="25323" r="67717" b="15600"/>
          <a:stretch/>
        </p:blipFill>
        <p:spPr>
          <a:xfrm>
            <a:off x="583706" y="612119"/>
            <a:ext cx="512063" cy="468536"/>
          </a:xfrm>
          <a:prstGeom prst="rect">
            <a:avLst/>
          </a:prstGeom>
          <a:noFill/>
          <a:ln>
            <a:noFill/>
          </a:ln>
        </p:spPr>
      </p:pic>
    </p:spTree>
    <p:extLst>
      <p:ext uri="{BB962C8B-B14F-4D97-AF65-F5344CB8AC3E}">
        <p14:creationId xmlns:p14="http://schemas.microsoft.com/office/powerpoint/2010/main" val="1955608833"/>
      </p:ext>
    </p:extLst>
  </p:cSld>
  <p:clrMap bg1="lt1" tx1="dk1" bg2="dk2" tx2="lt2" accent1="accent1" accent2="accent2" accent3="accent3" accent4="accent4" accent5="accent5" accent6="accent6" hlink="hlink" folHlink="folHlink"/>
  <p:sldLayoutIdLst>
    <p:sldLayoutId id="2147483676"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491088812"/>
      </p:ext>
    </p:extLst>
  </p:cSld>
  <p:clrMap bg1="lt1" tx1="dk1" bg2="dk2" tx2="lt2" accent1="accent1" accent2="accent2" accent3="accent3" accent4="accent4" accent5="accent5" accent6="accent6" hlink="hlink" folHlink="folHlink"/>
  <p:sldLayoutIdLst>
    <p:sldLayoutId id="2147483679" r:id="rId1"/>
    <p:sldLayoutId id="2147483685" r:id="rId2"/>
    <p:sldLayoutId id="214748368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2468491543"/>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pic>
        <p:nvPicPr>
          <p:cNvPr id="97" name="Google Shape;97;p21"/>
          <p:cNvPicPr preferRelativeResize="0"/>
          <p:nvPr/>
        </p:nvPicPr>
        <p:blipFill rotWithShape="1">
          <a:blip r:embed="rId3">
            <a:alphaModFix/>
          </a:blip>
          <a:srcRect/>
          <a:stretch/>
        </p:blipFill>
        <p:spPr>
          <a:xfrm>
            <a:off x="3395634" y="4344042"/>
            <a:ext cx="2299610" cy="369678"/>
          </a:xfrm>
          <a:prstGeom prst="rect">
            <a:avLst/>
          </a:prstGeom>
          <a:noFill/>
          <a:ln>
            <a:noFill/>
          </a:ln>
        </p:spPr>
      </p:pic>
      <p:sp>
        <p:nvSpPr>
          <p:cNvPr id="98" name="Google Shape;98;p21"/>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5" name="Graphic 14">
            <a:extLst>
              <a:ext uri="{FF2B5EF4-FFF2-40B4-BE49-F238E27FC236}">
                <a16:creationId xmlns:a16="http://schemas.microsoft.com/office/drawing/2014/main" id="{E78B0D3B-73FA-0248-A019-015FE59BC0A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73279"/>
            <a:ext cx="6384472" cy="6384472"/>
          </a:xfrm>
          <a:prstGeom prst="rect">
            <a:avLst/>
          </a:prstGeom>
        </p:spPr>
      </p:pic>
      <p:pic>
        <p:nvPicPr>
          <p:cNvPr id="9" name="Google Shape;10;p1">
            <a:extLst>
              <a:ext uri="{FF2B5EF4-FFF2-40B4-BE49-F238E27FC236}">
                <a16:creationId xmlns:a16="http://schemas.microsoft.com/office/drawing/2014/main" id="{56272ECD-FA40-5044-B5A2-53B658A74BF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bbc.co.uk/food/cuisines/british" TargetMode="External"/><Relationship Id="rId2" Type="http://schemas.openxmlformats.org/officeDocument/2006/relationships/hyperlink" Target="https://github.com/pyladiesams/web-scraping-beginner-may2021/tree/master" TargetMode="Externa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us/fre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hyperlink" Target="https://github.com/pyladiesams/Azure-functions-beginner-mar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gif"/><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gb/learn/modules/fundamental-azure-concepts/" TargetMode="External"/><Relationship Id="rId2" Type="http://schemas.openxmlformats.org/officeDocument/2006/relationships/hyperlink" Target="https://scrapy.org/" TargetMode="External"/><Relationship Id="rId1" Type="http://schemas.openxmlformats.org/officeDocument/2006/relationships/slideLayout" Target="../slideLayouts/slideLayout6.xml"/><Relationship Id="rId6" Type="http://schemas.openxmlformats.org/officeDocument/2006/relationships/hyperlink" Target="https://www.datacamp.com/community/tutorials/wordcloud-python" TargetMode="External"/><Relationship Id="rId5" Type="http://schemas.openxmlformats.org/officeDocument/2006/relationships/hyperlink" Target="https://docs.microsoft.com/en-us/azure/azure-functions/create-first-function-vs-code-python" TargetMode="External"/><Relationship Id="rId4" Type="http://schemas.openxmlformats.org/officeDocument/2006/relationships/hyperlink" Target="https://github.com/pyladiesams/Azure-functions-beginner-mar20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hyperlink" Target="https://pebble.net/" TargetMode="External"/><Relationship Id="rId3" Type="http://schemas.openxmlformats.org/officeDocument/2006/relationships/hyperlink" Target="https://github.com/danielamiranda" TargetMode="External"/><Relationship Id="rId7" Type="http://schemas.openxmlformats.org/officeDocument/2006/relationships/hyperlink" Target="https://twitter.com/pebbledotne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github.com/pbblnl" TargetMode="External"/><Relationship Id="rId5" Type="http://schemas.openxmlformats.org/officeDocument/2006/relationships/hyperlink" Target="https://www.linkedin.com/in/daniela-miranda-restrepo/" TargetMode="External"/><Relationship Id="rId4" Type="http://schemas.openxmlformats.org/officeDocument/2006/relationships/hyperlink" Target="https://twitter.com/ElaMiranda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inkedin.com/pulse/web-scraping-legal-guide-2021-tony-paul/?trk=read_related_article-card_tit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bbc.co.uk/food/cuisin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www.bbc.co.uk/food/cuisin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47320-4CD4-2145-9318-0D9284003FC8}"/>
              </a:ext>
            </a:extLst>
          </p:cNvPr>
          <p:cNvSpPr>
            <a:spLocks noGrp="1"/>
          </p:cNvSpPr>
          <p:nvPr>
            <p:ph type="title"/>
          </p:nvPr>
        </p:nvSpPr>
        <p:spPr/>
        <p:txBody>
          <a:bodyPr/>
          <a:lstStyle/>
          <a:p>
            <a:r>
              <a:rPr lang="en-US" dirty="0">
                <a:solidFill>
                  <a:schemeClr val="tx1"/>
                </a:solidFill>
              </a:rPr>
              <a:t>Welcome!</a:t>
            </a:r>
            <a:endParaRPr lang="en-NL" dirty="0">
              <a:solidFill>
                <a:schemeClr val="tx1"/>
              </a:solidFill>
            </a:endParaRPr>
          </a:p>
        </p:txBody>
      </p:sp>
      <p:pic>
        <p:nvPicPr>
          <p:cNvPr id="1026" name="Picture 2" descr="https://secure.meetupstatic.com/photos/event/e/5/8/9/highres_49583876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50" y="163010"/>
            <a:ext cx="5972526" cy="3359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96A0F1-7AF5-4E87-B8BC-EFB8C84B3FFC}"/>
              </a:ext>
            </a:extLst>
          </p:cNvPr>
          <p:cNvSpPr txBox="1"/>
          <p:nvPr/>
        </p:nvSpPr>
        <p:spPr>
          <a:xfrm>
            <a:off x="625366" y="4545339"/>
            <a:ext cx="3079531" cy="307777"/>
          </a:xfrm>
          <a:prstGeom prst="rect">
            <a:avLst/>
          </a:prstGeom>
          <a:noFill/>
        </p:spPr>
        <p:txBody>
          <a:bodyPr wrap="square" rtlCol="0">
            <a:spAutoFit/>
          </a:bodyPr>
          <a:lstStyle/>
          <a:p>
            <a:pPr algn="ctr"/>
            <a:r>
              <a:rPr lang="en-US" dirty="0">
                <a:latin typeface="Work Sans" pitchFamily="2" charset="0"/>
              </a:rPr>
              <a:t>26-05-2021</a:t>
            </a:r>
            <a:endParaRPr lang="en-NL" dirty="0">
              <a:latin typeface="Work Sans" pitchFamily="2" charset="0"/>
            </a:endParaRPr>
          </a:p>
        </p:txBody>
      </p:sp>
    </p:spTree>
    <p:extLst>
      <p:ext uri="{BB962C8B-B14F-4D97-AF65-F5344CB8AC3E}">
        <p14:creationId xmlns:p14="http://schemas.microsoft.com/office/powerpoint/2010/main" val="256613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2864523" cy="377040"/>
          </a:xfrm>
        </p:spPr>
        <p:txBody>
          <a:bodyPr/>
          <a:lstStyle/>
          <a:p>
            <a:pPr algn="just"/>
            <a:r>
              <a:rPr lang="nl-NL" sz="1800" dirty="0" err="1"/>
              <a:t>Main</a:t>
            </a:r>
            <a:r>
              <a:rPr lang="nl-NL" sz="1800" dirty="0"/>
              <a:t> </a:t>
            </a:r>
            <a:r>
              <a:rPr lang="nl-NL" sz="1800" dirty="0" err="1"/>
              <a:t>components</a:t>
            </a:r>
            <a:r>
              <a:rPr lang="nl-NL" sz="1800"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Spider Icon of Glyph style - Available in SVG, PNG, EPS, AI &amp; Icon  fonts">
            <a:extLst>
              <a:ext uri="{FF2B5EF4-FFF2-40B4-BE49-F238E27FC236}">
                <a16:creationId xmlns:a16="http://schemas.microsoft.com/office/drawing/2014/main" id="{8AED06AB-B606-4B5B-9AE0-7F20AE72622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069" y="287416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rcel, box, item Free Icon of Wondicon">
            <a:extLst>
              <a:ext uri="{FF2B5EF4-FFF2-40B4-BE49-F238E27FC236}">
                <a16:creationId xmlns:a16="http://schemas.microsoft.com/office/drawing/2014/main" id="{C7204E36-A3F8-4A6F-916D-B75C061E93A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8604" y="298327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Gas Pipeline Icon of Line style - Available in SVG, PNG, EPS, AI &amp; Icon  fonts">
            <a:extLst>
              <a:ext uri="{FF2B5EF4-FFF2-40B4-BE49-F238E27FC236}">
                <a16:creationId xmlns:a16="http://schemas.microsoft.com/office/drawing/2014/main" id="{5588E744-A91B-4F43-B67F-C26B580B588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6142" y="307327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tting Icon Isolated On White Background. Setting Vector Icon... Royalty  Free Cliparts, Vectors, And Stock Illustration. Image 148386787.">
            <a:extLst>
              <a:ext uri="{FF2B5EF4-FFF2-40B4-BE49-F238E27FC236}">
                <a16:creationId xmlns:a16="http://schemas.microsoft.com/office/drawing/2014/main" id="{292B8991-F7C1-4019-BC23-AFB18044C0CD}"/>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6666" t="16667" r="9410" b="16667"/>
          <a:stretch/>
        </p:blipFill>
        <p:spPr bwMode="auto">
          <a:xfrm>
            <a:off x="5950649" y="2996753"/>
            <a:ext cx="119755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ENTANA Connect middleware">
            <a:extLst>
              <a:ext uri="{FF2B5EF4-FFF2-40B4-BE49-F238E27FC236}">
                <a16:creationId xmlns:a16="http://schemas.microsoft.com/office/drawing/2014/main" id="{0283930B-1167-444C-B049-104DD0EF2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39" r="24143"/>
          <a:stretch/>
        </p:blipFill>
        <p:spPr bwMode="auto">
          <a:xfrm>
            <a:off x="7675636" y="3123539"/>
            <a:ext cx="135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FEF11A-1B5D-47C9-8023-5CFFF71DD10B}"/>
              </a:ext>
            </a:extLst>
          </p:cNvPr>
          <p:cNvSpPr txBox="1"/>
          <p:nvPr/>
        </p:nvSpPr>
        <p:spPr>
          <a:xfrm>
            <a:off x="112565" y="4096056"/>
            <a:ext cx="1277007" cy="307777"/>
          </a:xfrm>
          <a:prstGeom prst="rect">
            <a:avLst/>
          </a:prstGeom>
          <a:noFill/>
        </p:spPr>
        <p:txBody>
          <a:bodyPr wrap="square" rtlCol="0">
            <a:spAutoFit/>
          </a:bodyPr>
          <a:lstStyle/>
          <a:p>
            <a:pPr algn="ctr"/>
            <a:r>
              <a:rPr lang="nl-NL" sz="1400" dirty="0">
                <a:latin typeface="WORK SANS REGULAR ROMAN" pitchFamily="2" charset="0"/>
              </a:rPr>
              <a:t>Spiders</a:t>
            </a:r>
          </a:p>
        </p:txBody>
      </p:sp>
      <p:sp>
        <p:nvSpPr>
          <p:cNvPr id="17" name="TextBox 16">
            <a:extLst>
              <a:ext uri="{FF2B5EF4-FFF2-40B4-BE49-F238E27FC236}">
                <a16:creationId xmlns:a16="http://schemas.microsoft.com/office/drawing/2014/main" id="{A8717A28-DC9C-4EFA-8AAE-330FF8533592}"/>
              </a:ext>
            </a:extLst>
          </p:cNvPr>
          <p:cNvSpPr txBox="1"/>
          <p:nvPr/>
        </p:nvSpPr>
        <p:spPr>
          <a:xfrm>
            <a:off x="2014090" y="4063273"/>
            <a:ext cx="1277007" cy="307777"/>
          </a:xfrm>
          <a:prstGeom prst="rect">
            <a:avLst/>
          </a:prstGeom>
          <a:noFill/>
        </p:spPr>
        <p:txBody>
          <a:bodyPr wrap="square" rtlCol="0">
            <a:spAutoFit/>
          </a:bodyPr>
          <a:lstStyle/>
          <a:p>
            <a:pPr algn="ctr"/>
            <a:r>
              <a:rPr lang="nl-NL" sz="1400" dirty="0">
                <a:latin typeface="WORK SANS REGULAR ROMAN" pitchFamily="2" charset="0"/>
              </a:rPr>
              <a:t>Items</a:t>
            </a:r>
          </a:p>
        </p:txBody>
      </p:sp>
      <p:sp>
        <p:nvSpPr>
          <p:cNvPr id="18" name="TextBox 17">
            <a:extLst>
              <a:ext uri="{FF2B5EF4-FFF2-40B4-BE49-F238E27FC236}">
                <a16:creationId xmlns:a16="http://schemas.microsoft.com/office/drawing/2014/main" id="{46E0C34F-878F-4FAE-A4AE-E59B9E431286}"/>
              </a:ext>
            </a:extLst>
          </p:cNvPr>
          <p:cNvSpPr txBox="1"/>
          <p:nvPr/>
        </p:nvSpPr>
        <p:spPr>
          <a:xfrm>
            <a:off x="3855023" y="4096056"/>
            <a:ext cx="1277007" cy="307777"/>
          </a:xfrm>
          <a:prstGeom prst="rect">
            <a:avLst/>
          </a:prstGeom>
          <a:noFill/>
        </p:spPr>
        <p:txBody>
          <a:bodyPr wrap="square" rtlCol="0">
            <a:spAutoFit/>
          </a:bodyPr>
          <a:lstStyle/>
          <a:p>
            <a:pPr algn="ctr"/>
            <a:r>
              <a:rPr lang="nl-NL" sz="1400" dirty="0">
                <a:latin typeface="WORK SANS REGULAR ROMAN" pitchFamily="2" charset="0"/>
              </a:rPr>
              <a:t>Pipelines</a:t>
            </a:r>
          </a:p>
        </p:txBody>
      </p:sp>
      <p:sp>
        <p:nvSpPr>
          <p:cNvPr id="19" name="TextBox 18">
            <a:extLst>
              <a:ext uri="{FF2B5EF4-FFF2-40B4-BE49-F238E27FC236}">
                <a16:creationId xmlns:a16="http://schemas.microsoft.com/office/drawing/2014/main" id="{30C31F23-3B83-4160-8BA1-6A78B3836B1E}"/>
              </a:ext>
            </a:extLst>
          </p:cNvPr>
          <p:cNvSpPr txBox="1"/>
          <p:nvPr/>
        </p:nvSpPr>
        <p:spPr>
          <a:xfrm>
            <a:off x="5910923" y="4096056"/>
            <a:ext cx="1277007" cy="307777"/>
          </a:xfrm>
          <a:prstGeom prst="rect">
            <a:avLst/>
          </a:prstGeom>
          <a:noFill/>
        </p:spPr>
        <p:txBody>
          <a:bodyPr wrap="square" rtlCol="0">
            <a:spAutoFit/>
          </a:bodyPr>
          <a:lstStyle/>
          <a:p>
            <a:pPr algn="ctr"/>
            <a:r>
              <a:rPr lang="nl-NL" sz="1400" dirty="0" err="1">
                <a:latin typeface="WORK SANS REGULAR ROMAN" pitchFamily="2" charset="0"/>
              </a:rPr>
              <a:t>Settings</a:t>
            </a:r>
            <a:endParaRPr lang="nl-NL" sz="1400" dirty="0">
              <a:latin typeface="WORK SANS REGULAR ROMAN" pitchFamily="2" charset="0"/>
            </a:endParaRPr>
          </a:p>
        </p:txBody>
      </p:sp>
      <p:sp>
        <p:nvSpPr>
          <p:cNvPr id="20" name="TextBox 19">
            <a:extLst>
              <a:ext uri="{FF2B5EF4-FFF2-40B4-BE49-F238E27FC236}">
                <a16:creationId xmlns:a16="http://schemas.microsoft.com/office/drawing/2014/main" id="{9FAF6F8B-9845-4908-8785-824B46CBF67C}"/>
              </a:ext>
            </a:extLst>
          </p:cNvPr>
          <p:cNvSpPr txBox="1"/>
          <p:nvPr/>
        </p:nvSpPr>
        <p:spPr>
          <a:xfrm>
            <a:off x="7752342" y="4096056"/>
            <a:ext cx="1391658" cy="307777"/>
          </a:xfrm>
          <a:prstGeom prst="rect">
            <a:avLst/>
          </a:prstGeom>
          <a:noFill/>
        </p:spPr>
        <p:txBody>
          <a:bodyPr wrap="square" rtlCol="0">
            <a:spAutoFit/>
          </a:bodyPr>
          <a:lstStyle/>
          <a:p>
            <a:pPr algn="ctr"/>
            <a:r>
              <a:rPr lang="nl-NL" sz="1400" dirty="0" err="1">
                <a:latin typeface="WORK SANS REGULAR ROMAN" pitchFamily="2" charset="0"/>
              </a:rPr>
              <a:t>Middlewares</a:t>
            </a:r>
            <a:endParaRPr lang="nl-NL" sz="1400" dirty="0">
              <a:latin typeface="WORK SANS REGULAR ROMAN" pitchFamily="2" charset="0"/>
            </a:endParaRPr>
          </a:p>
        </p:txBody>
      </p:sp>
    </p:spTree>
    <p:extLst>
      <p:ext uri="{BB962C8B-B14F-4D97-AF65-F5344CB8AC3E}">
        <p14:creationId xmlns:p14="http://schemas.microsoft.com/office/powerpoint/2010/main" val="428609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Python installed (Check requirements.txt in </a:t>
            </a:r>
            <a:r>
              <a:rPr lang="en-GB" sz="1800" dirty="0">
                <a:hlinkClick r:id="rId2"/>
              </a:rPr>
              <a:t>GitHub repository</a:t>
            </a:r>
            <a:r>
              <a:rPr lang="en-GB" sz="1800" dirty="0"/>
              <a:t>)</a:t>
            </a:r>
          </a:p>
          <a:p>
            <a:pPr marL="342900" indent="-342900" algn="just">
              <a:buFont typeface="+mj-lt"/>
              <a:buAutoNum type="arabicPeriod"/>
            </a:pPr>
            <a:r>
              <a:rPr lang="en-GB" sz="1800" dirty="0"/>
              <a:t>Code Editor of preference. Recommended for today: </a:t>
            </a:r>
            <a:r>
              <a:rPr lang="en-GB" sz="1800" dirty="0" err="1"/>
              <a:t>VSCode</a:t>
            </a:r>
            <a:endParaRPr lang="en-GB" sz="1800" dirty="0"/>
          </a:p>
          <a:p>
            <a:pPr algn="just"/>
            <a:r>
              <a:rPr lang="en-GB" sz="1800" b="1" dirty="0"/>
              <a:t>Outline</a:t>
            </a:r>
            <a:r>
              <a:rPr lang="en-GB" sz="1800" dirty="0"/>
              <a:t>:</a:t>
            </a:r>
          </a:p>
          <a:p>
            <a:pPr marL="342900" indent="-342900" algn="just">
              <a:buFont typeface="+mj-lt"/>
              <a:buAutoNum type="arabicPeriod"/>
            </a:pPr>
            <a:r>
              <a:rPr lang="en-GB" sz="1800" dirty="0"/>
              <a:t>Page to scrape: </a:t>
            </a:r>
            <a:r>
              <a:rPr lang="en-GB" sz="1800" dirty="0">
                <a:hlinkClick r:id="rId3"/>
              </a:rPr>
              <a:t>Food recipes</a:t>
            </a:r>
            <a:endParaRPr lang="en-GB" sz="1800" dirty="0"/>
          </a:p>
          <a:p>
            <a:pPr marL="342900" indent="-342900" algn="just">
              <a:buFont typeface="+mj-lt"/>
              <a:buAutoNum type="arabicPeriod"/>
            </a:pPr>
            <a:r>
              <a:rPr lang="en-GB" sz="1800" dirty="0"/>
              <a:t>Goal: Get the list of dish names of British cuisine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r>
              <a:rPr lang="nl-NL" sz="3200" dirty="0"/>
              <a:t> – Hands on</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7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(1)</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63AD74-8322-4DAF-A1E3-19A30DA0EC78}"/>
              </a:ext>
            </a:extLst>
          </p:cNvPr>
          <p:cNvSpPr txBox="1"/>
          <p:nvPr/>
        </p:nvSpPr>
        <p:spPr>
          <a:xfrm>
            <a:off x="848838" y="4179065"/>
            <a:ext cx="2433145" cy="1015663"/>
          </a:xfrm>
          <a:prstGeom prst="rect">
            <a:avLst/>
          </a:prstGeom>
          <a:noFill/>
        </p:spPr>
        <p:txBody>
          <a:bodyPr wrap="square" rtlCol="0">
            <a:spAutoFit/>
          </a:bodyPr>
          <a:lstStyle/>
          <a:p>
            <a:pPr algn="ctr"/>
            <a:r>
              <a:rPr lang="en-US" sz="1200" b="1" dirty="0">
                <a:latin typeface="WORK SANS REGULAR ROMAN" pitchFamily="2" charset="0"/>
              </a:rPr>
              <a:t>Task: </a:t>
            </a:r>
          </a:p>
          <a:p>
            <a:pPr algn="ctr"/>
            <a:r>
              <a:rPr lang="en-US" sz="1200" dirty="0">
                <a:latin typeface="WORK SANS REGULAR ROMAN" pitchFamily="2" charset="0"/>
              </a:rPr>
              <a:t>Pick 5 cuisines of your preference and crawl the recipe names from all of them</a:t>
            </a:r>
            <a:endParaRPr lang="en-NL" sz="1200" dirty="0">
              <a:latin typeface="WORK SANS REGULAR ROMAN" pitchFamily="2" charset="0"/>
            </a:endParaRPr>
          </a:p>
        </p:txBody>
      </p:sp>
    </p:spTree>
    <p:extLst>
      <p:ext uri="{BB962C8B-B14F-4D97-AF65-F5344CB8AC3E}">
        <p14:creationId xmlns:p14="http://schemas.microsoft.com/office/powerpoint/2010/main" val="3160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472538"/>
            <a:ext cx="3167354" cy="606993"/>
          </a:xfrm>
        </p:spPr>
        <p:txBody>
          <a:bodyPr/>
          <a:lstStyle/>
          <a:p>
            <a:pPr marL="171450" indent="-171450">
              <a:buFont typeface="Arial" panose="020B0604020202020204" pitchFamily="34" charset="0"/>
              <a:buChar char="•"/>
            </a:pPr>
            <a:r>
              <a:rPr lang="en-GB" sz="1400" dirty="0"/>
              <a:t>Text file on local machine</a:t>
            </a:r>
          </a:p>
          <a:p>
            <a:pPr marL="171450" indent="-171450">
              <a:buFont typeface="Arial" panose="020B0604020202020204" pitchFamily="34" charset="0"/>
              <a:buChar char="•"/>
            </a:pPr>
            <a:r>
              <a:rPr lang="en-GB" sz="1400" dirty="0"/>
              <a:t>Store it on a Database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Storing</a:t>
            </a:r>
            <a:endParaRPr lang="en-NL" sz="3200" dirty="0"/>
          </a:p>
        </p:txBody>
      </p:sp>
      <p:sp>
        <p:nvSpPr>
          <p:cNvPr id="4" name="TextBox 3">
            <a:extLst>
              <a:ext uri="{FF2B5EF4-FFF2-40B4-BE49-F238E27FC236}">
                <a16:creationId xmlns:a16="http://schemas.microsoft.com/office/drawing/2014/main" id="{73436820-E5EB-4739-9638-FCD8E272E416}"/>
              </a:ext>
            </a:extLst>
          </p:cNvPr>
          <p:cNvSpPr txBox="1"/>
          <p:nvPr/>
        </p:nvSpPr>
        <p:spPr>
          <a:xfrm>
            <a:off x="667407" y="3310759"/>
            <a:ext cx="3167354" cy="1169551"/>
          </a:xfrm>
          <a:prstGeom prst="rect">
            <a:avLst/>
          </a:prstGeom>
          <a:noFill/>
        </p:spPr>
        <p:txBody>
          <a:bodyPr wrap="square" rtlCol="0">
            <a:spAutoFit/>
          </a:bodyPr>
          <a:lstStyle/>
          <a:p>
            <a:pPr algn="just"/>
            <a:r>
              <a:rPr lang="en-US" dirty="0">
                <a:latin typeface="WORK SANS REGULAR ROMAN" pitchFamily="2" charset="0"/>
              </a:rPr>
              <a:t>What if you are a DS and work on a team. You want your other teammates to see your scraped data. How?</a:t>
            </a:r>
          </a:p>
          <a:p>
            <a:pPr algn="just"/>
            <a:endParaRPr lang="en-NL" dirty="0">
              <a:latin typeface="WORK SANS REGULAR ROMAN" pitchFamily="2" charset="0"/>
            </a:endParaRPr>
          </a:p>
        </p:txBody>
      </p:sp>
      <p:grpSp>
        <p:nvGrpSpPr>
          <p:cNvPr id="7" name="Group 6">
            <a:extLst>
              <a:ext uri="{FF2B5EF4-FFF2-40B4-BE49-F238E27FC236}">
                <a16:creationId xmlns:a16="http://schemas.microsoft.com/office/drawing/2014/main" id="{2C07C778-84F9-4240-BA1B-ABD522218F04}"/>
              </a:ext>
            </a:extLst>
          </p:cNvPr>
          <p:cNvGrpSpPr/>
          <p:nvPr/>
        </p:nvGrpSpPr>
        <p:grpSpPr>
          <a:xfrm>
            <a:off x="4014951" y="2542579"/>
            <a:ext cx="3746246" cy="729993"/>
            <a:chOff x="4014951" y="2542579"/>
            <a:chExt cx="3746246" cy="729993"/>
          </a:xfrm>
        </p:grpSpPr>
        <p:sp>
          <p:nvSpPr>
            <p:cNvPr id="5" name="Arrow: Right 4">
              <a:extLst>
                <a:ext uri="{FF2B5EF4-FFF2-40B4-BE49-F238E27FC236}">
                  <a16:creationId xmlns:a16="http://schemas.microsoft.com/office/drawing/2014/main" id="{BF3015D2-123A-4EDA-B2A5-54CE66D10335}"/>
                </a:ext>
              </a:extLst>
            </p:cNvPr>
            <p:cNvSpPr/>
            <p:nvPr/>
          </p:nvSpPr>
          <p:spPr>
            <a:xfrm rot="19671040">
              <a:off x="4014951" y="3109661"/>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OneDrive Files on Demand - Setup, Configuration and Use - Corinium  Technology Limited.">
              <a:extLst>
                <a:ext uri="{FF2B5EF4-FFF2-40B4-BE49-F238E27FC236}">
                  <a16:creationId xmlns:a16="http://schemas.microsoft.com/office/drawing/2014/main" id="{2EB5B408-EF4C-438C-AC9A-C3C382521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40" t="6720" r="21287" b="8849"/>
            <a:stretch/>
          </p:blipFill>
          <p:spPr bwMode="auto">
            <a:xfrm>
              <a:off x="4742795" y="2542579"/>
              <a:ext cx="9836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6D8E5FA-41F0-4FFC-BB62-E032A91AB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11" y="2542579"/>
              <a:ext cx="8037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1DF3CD2-4DCA-4688-A1C9-DDEE7199C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975" y="2542579"/>
              <a:ext cx="774222"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EC246A04-BE12-40BB-8BC3-6FB199A9CECE}"/>
              </a:ext>
            </a:extLst>
          </p:cNvPr>
          <p:cNvGrpSpPr/>
          <p:nvPr/>
        </p:nvGrpSpPr>
        <p:grpSpPr>
          <a:xfrm>
            <a:off x="4026534" y="3969972"/>
            <a:ext cx="4818523" cy="690889"/>
            <a:chOff x="4026534" y="3969972"/>
            <a:chExt cx="4818523" cy="690889"/>
          </a:xfrm>
        </p:grpSpPr>
        <p:sp>
          <p:nvSpPr>
            <p:cNvPr id="6" name="Arrow: Right 5">
              <a:extLst>
                <a:ext uri="{FF2B5EF4-FFF2-40B4-BE49-F238E27FC236}">
                  <a16:creationId xmlns:a16="http://schemas.microsoft.com/office/drawing/2014/main" id="{F3621FC4-8933-403F-9E36-2DC71513374B}"/>
                </a:ext>
              </a:extLst>
            </p:cNvPr>
            <p:cNvSpPr/>
            <p:nvPr/>
          </p:nvSpPr>
          <p:spPr>
            <a:xfrm rot="2134420">
              <a:off x="4026534" y="4024020"/>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B3026438-9240-494C-A135-A8AE92FCB47F}"/>
                </a:ext>
              </a:extLst>
            </p:cNvPr>
            <p:cNvGrpSpPr/>
            <p:nvPr/>
          </p:nvGrpSpPr>
          <p:grpSpPr>
            <a:xfrm>
              <a:off x="4434254" y="3969972"/>
              <a:ext cx="4410803" cy="690889"/>
              <a:chOff x="4434254" y="3969972"/>
              <a:chExt cx="4410803" cy="690889"/>
            </a:xfrm>
          </p:grpSpPr>
          <p:pic>
            <p:nvPicPr>
              <p:cNvPr id="6152" name="Picture 8" descr="Azure Storage Resources | Wake Up And Code!">
                <a:extLst>
                  <a:ext uri="{FF2B5EF4-FFF2-40B4-BE49-F238E27FC236}">
                    <a16:creationId xmlns:a16="http://schemas.microsoft.com/office/drawing/2014/main" id="{25204C15-97AE-4022-B475-4A485A4229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10" t="14718" r="8276" b="23439"/>
              <a:stretch/>
            </p:blipFill>
            <p:spPr bwMode="auto">
              <a:xfrm>
                <a:off x="6184227" y="3969972"/>
                <a:ext cx="2660830" cy="6908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oft_Azure-Logo.wine | COMIT Solutions Ltd">
                <a:extLst>
                  <a:ext uri="{FF2B5EF4-FFF2-40B4-BE49-F238E27FC236}">
                    <a16:creationId xmlns:a16="http://schemas.microsoft.com/office/drawing/2014/main" id="{F5EA5E85-25F6-49AD-AF80-5DE8112B76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8" t="34755" r="7365" b="28336"/>
              <a:stretch/>
            </p:blipFill>
            <p:spPr bwMode="auto">
              <a:xfrm>
                <a:off x="4434254" y="3987554"/>
                <a:ext cx="1749973" cy="49275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29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lgn="just">
              <a:buFont typeface="Arial" panose="020B0604020202020204" pitchFamily="34" charset="0"/>
              <a:buChar char="•"/>
            </a:pPr>
            <a:r>
              <a:rPr lang="en-US" sz="1400" dirty="0"/>
              <a:t>Blob storage is optimized for storing massive amounts of unstructured data. Unstructured data is data that doesn't adhere to a particular data model or definition, such as text or binary data.</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Blob</a:t>
            </a:r>
            <a:r>
              <a:rPr lang="nl-NL" sz="3200" dirty="0"/>
              <a:t> storage?</a:t>
            </a:r>
            <a:endParaRPr lang="en-NL" sz="3200" dirty="0"/>
          </a:p>
        </p:txBody>
      </p:sp>
      <p:pic>
        <p:nvPicPr>
          <p:cNvPr id="7170" name="Picture 2" descr="Copy Files to or from Azure Storage using Azcopy – DB Cloud TECH">
            <a:extLst>
              <a:ext uri="{FF2B5EF4-FFF2-40B4-BE49-F238E27FC236}">
                <a16:creationId xmlns:a16="http://schemas.microsoft.com/office/drawing/2014/main" id="{E70E180F-7FEE-4F46-AE61-B1F55B231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2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Create your azure account </a:t>
            </a:r>
            <a:r>
              <a:rPr lang="en-GB" sz="1800" dirty="0">
                <a:hlinkClick r:id="rId2"/>
              </a:rPr>
              <a:t>here</a:t>
            </a:r>
            <a:endParaRPr lang="en-GB" sz="1800" dirty="0"/>
          </a:p>
          <a:p>
            <a:pPr marL="342900" indent="-342900" algn="just">
              <a:buFont typeface="+mj-lt"/>
              <a:buAutoNum type="arabicPeriod"/>
            </a:pPr>
            <a:r>
              <a:rPr lang="en-GB" sz="1800" dirty="0"/>
              <a:t>Create a storage account</a:t>
            </a:r>
          </a:p>
          <a:p>
            <a:pPr marL="342900" indent="-342900" algn="just">
              <a:buFont typeface="+mj-lt"/>
              <a:buAutoNum type="arabicPeriod"/>
            </a:pPr>
            <a:r>
              <a:rPr lang="en-GB" sz="1800" dirty="0"/>
              <a:t>Create blob container</a:t>
            </a:r>
          </a:p>
          <a:p>
            <a:pPr algn="just"/>
            <a:r>
              <a:rPr lang="en-GB" sz="1800" b="1" dirty="0"/>
              <a:t>Outline</a:t>
            </a:r>
            <a:r>
              <a:rPr lang="en-GB" sz="1800" dirty="0"/>
              <a:t>:</a:t>
            </a:r>
          </a:p>
          <a:p>
            <a:pPr marL="342900" indent="-342900" algn="just">
              <a:buFont typeface="+mj-lt"/>
              <a:buAutoNum type="arabicPeriod"/>
            </a:pPr>
            <a:r>
              <a:rPr lang="en-GB" sz="1800" dirty="0"/>
              <a:t>Create input and output folders</a:t>
            </a:r>
          </a:p>
          <a:p>
            <a:pPr marL="342900" indent="-342900" algn="just">
              <a:buFont typeface="+mj-lt"/>
              <a:buAutoNum type="arabicPeriod"/>
            </a:pPr>
            <a:r>
              <a:rPr lang="en-GB" sz="1800" dirty="0"/>
              <a:t>Upload our text file to input folder</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Blob</a:t>
            </a:r>
            <a:r>
              <a:rPr lang="nl-NL" sz="3200" dirty="0"/>
              <a:t> Storage </a:t>
            </a:r>
            <a:r>
              <a:rPr lang="nl-NL" sz="3200" dirty="0" err="1"/>
              <a:t>creation</a:t>
            </a:r>
            <a:r>
              <a:rPr lang="nl-NL" sz="3200" dirty="0"/>
              <a:t> – Hands on</a:t>
            </a:r>
            <a:endParaRPr lang="en-NL" sz="3200" dirty="0"/>
          </a:p>
        </p:txBody>
      </p:sp>
      <p:pic>
        <p:nvPicPr>
          <p:cNvPr id="5" name="Picture 2" descr="Copy Files to or from Azure Storage using Azcopy – DB Cloud TECH">
            <a:extLst>
              <a:ext uri="{FF2B5EF4-FFF2-40B4-BE49-F238E27FC236}">
                <a16:creationId xmlns:a16="http://schemas.microsoft.com/office/drawing/2014/main" id="{5F7EE9E9-4473-4864-BF6D-12F93D555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1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(2)</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B0978-569A-4D9D-B09F-E38070D471B1}"/>
              </a:ext>
            </a:extLst>
          </p:cNvPr>
          <p:cNvSpPr txBox="1"/>
          <p:nvPr/>
        </p:nvSpPr>
        <p:spPr>
          <a:xfrm>
            <a:off x="848838" y="4456455"/>
            <a:ext cx="2433145" cy="646331"/>
          </a:xfrm>
          <a:prstGeom prst="rect">
            <a:avLst/>
          </a:prstGeom>
          <a:noFill/>
        </p:spPr>
        <p:txBody>
          <a:bodyPr wrap="square" rtlCol="0">
            <a:spAutoFit/>
          </a:bodyPr>
          <a:lstStyle/>
          <a:p>
            <a:pPr algn="ctr"/>
            <a:r>
              <a:rPr lang="en-US" sz="1200" dirty="0">
                <a:latin typeface="WORK SANS REGULAR ROMAN" pitchFamily="2" charset="0"/>
              </a:rPr>
              <a:t>We will create a storage account and input/output folders via Azure Portal</a:t>
            </a:r>
            <a:endParaRPr lang="en-NL" sz="1200" dirty="0">
              <a:latin typeface="WORK SANS REGULAR ROMAN" pitchFamily="2" charset="0"/>
            </a:endParaRPr>
          </a:p>
        </p:txBody>
      </p:sp>
    </p:spTree>
    <p:extLst>
      <p:ext uri="{BB962C8B-B14F-4D97-AF65-F5344CB8AC3E}">
        <p14:creationId xmlns:p14="http://schemas.microsoft.com/office/powerpoint/2010/main" val="10150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3219208"/>
            <a:ext cx="4948200" cy="1727400"/>
          </a:xfrm>
        </p:spPr>
        <p:txBody>
          <a:bodyPr/>
          <a:lstStyle/>
          <a:p>
            <a:pPr marL="171450" indent="-171450">
              <a:buClr>
                <a:schemeClr val="bg1"/>
              </a:buClr>
              <a:buFont typeface="Arial" panose="020B0604020202020204" pitchFamily="34" charset="0"/>
              <a:buChar char="•"/>
            </a:pPr>
            <a:r>
              <a:rPr lang="nl-NL" dirty="0" err="1"/>
              <a:t>What</a:t>
            </a:r>
            <a:r>
              <a:rPr lang="nl-NL" dirty="0"/>
              <a:t> is a </a:t>
            </a:r>
            <a:r>
              <a:rPr lang="nl-NL" dirty="0" err="1"/>
              <a:t>Wordcloud</a:t>
            </a:r>
            <a:r>
              <a:rPr lang="nl-NL" dirty="0"/>
              <a:t>?</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generate</a:t>
            </a:r>
            <a:r>
              <a:rPr lang="nl-NL" dirty="0"/>
              <a:t> a </a:t>
            </a:r>
            <a:r>
              <a:rPr lang="nl-NL" dirty="0" err="1"/>
              <a:t>Wordcloud</a:t>
            </a:r>
            <a:r>
              <a:rPr lang="nl-NL" dirty="0"/>
              <a:t> </a:t>
            </a:r>
            <a:r>
              <a:rPr lang="nl-NL" dirty="0" err="1"/>
              <a:t>using</a:t>
            </a:r>
            <a:r>
              <a:rPr lang="nl-NL" dirty="0"/>
              <a:t> </a:t>
            </a:r>
            <a:r>
              <a:rPr lang="nl-NL" dirty="0" err="1"/>
              <a:t>Azure</a:t>
            </a:r>
            <a:r>
              <a:rPr lang="nl-NL" dirty="0"/>
              <a:t> </a:t>
            </a:r>
            <a:r>
              <a:rPr lang="nl-NL" dirty="0" err="1"/>
              <a:t>Functions</a:t>
            </a:r>
            <a:r>
              <a:rPr lang="nl-NL"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err="1"/>
              <a:t>Wordcloud</a:t>
            </a:r>
            <a:r>
              <a:rPr lang="nl-NL" dirty="0"/>
              <a:t>: </a:t>
            </a:r>
            <a:r>
              <a:rPr lang="nl-NL" dirty="0" err="1"/>
              <a:t>Azure</a:t>
            </a:r>
            <a:r>
              <a:rPr lang="nl-NL" dirty="0"/>
              <a:t> </a:t>
            </a:r>
            <a:r>
              <a:rPr lang="nl-NL" dirty="0" err="1"/>
              <a:t>Functions</a:t>
            </a:r>
            <a:endParaRPr lang="en-NL" dirty="0"/>
          </a:p>
        </p:txBody>
      </p:sp>
    </p:spTree>
    <p:extLst>
      <p:ext uri="{BB962C8B-B14F-4D97-AF65-F5344CB8AC3E}">
        <p14:creationId xmlns:p14="http://schemas.microsoft.com/office/powerpoint/2010/main" val="284652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Microsoft </a:t>
            </a:r>
            <a:r>
              <a:rPr lang="nl-NL" sz="3200" dirty="0" err="1"/>
              <a:t>Azure</a:t>
            </a:r>
            <a:endParaRPr lang="en-NL" sz="3200" dirty="0"/>
          </a:p>
        </p:txBody>
      </p:sp>
      <p:grpSp>
        <p:nvGrpSpPr>
          <p:cNvPr id="6" name="Group 5">
            <a:extLst>
              <a:ext uri="{FF2B5EF4-FFF2-40B4-BE49-F238E27FC236}">
                <a16:creationId xmlns:a16="http://schemas.microsoft.com/office/drawing/2014/main" id="{86A9190F-099D-4368-BC0A-4CE53EDD9227}"/>
              </a:ext>
            </a:extLst>
          </p:cNvPr>
          <p:cNvGrpSpPr/>
          <p:nvPr/>
        </p:nvGrpSpPr>
        <p:grpSpPr>
          <a:xfrm>
            <a:off x="4230412" y="444763"/>
            <a:ext cx="4663744" cy="4698737"/>
            <a:chOff x="4230412" y="444763"/>
            <a:chExt cx="4663744" cy="4698737"/>
          </a:xfrm>
        </p:grpSpPr>
        <p:pic>
          <p:nvPicPr>
            <p:cNvPr id="13314" name="Picture 2" descr="01-Microsoft-Integration-Azure-Stencils-Pack-Azure-stencils-610 – SANDRO  PEREIRA BIZTALK BLOG">
              <a:extLst>
                <a:ext uri="{FF2B5EF4-FFF2-40B4-BE49-F238E27FC236}">
                  <a16:creationId xmlns:a16="http://schemas.microsoft.com/office/drawing/2014/main" id="{520EA20F-8FD6-4C18-A779-403721553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412" y="444763"/>
              <a:ext cx="4557877" cy="30211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Visio | Cloud and Datacenter Management Blog">
              <a:extLst>
                <a:ext uri="{FF2B5EF4-FFF2-40B4-BE49-F238E27FC236}">
                  <a16:creationId xmlns:a16="http://schemas.microsoft.com/office/drawing/2014/main" id="{3F8A2F53-2A9C-4900-8F31-F80F2A1116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 t="50779"/>
            <a:stretch/>
          </p:blipFill>
          <p:spPr bwMode="auto">
            <a:xfrm>
              <a:off x="4230412" y="3392949"/>
              <a:ext cx="4663744" cy="17505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Rounded Corners 6">
            <a:extLst>
              <a:ext uri="{FF2B5EF4-FFF2-40B4-BE49-F238E27FC236}">
                <a16:creationId xmlns:a16="http://schemas.microsoft.com/office/drawing/2014/main" id="{9EC8A0D9-CBCC-4F18-B485-09C7C0CE3590}"/>
              </a:ext>
            </a:extLst>
          </p:cNvPr>
          <p:cNvSpPr/>
          <p:nvPr/>
        </p:nvSpPr>
        <p:spPr>
          <a:xfrm>
            <a:off x="6484883" y="3379076"/>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926A31C3-D0FA-485A-9A11-331AD8794C76}"/>
              </a:ext>
            </a:extLst>
          </p:cNvPr>
          <p:cNvSpPr/>
          <p:nvPr/>
        </p:nvSpPr>
        <p:spPr>
          <a:xfrm>
            <a:off x="7686273" y="1084779"/>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58637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Font typeface="Arial" panose="020B0604020202020204" pitchFamily="34" charset="0"/>
              <a:buChar char="•"/>
            </a:pPr>
            <a:r>
              <a:rPr lang="en-GB" sz="1200"/>
              <a:t>serverless, lightweight, language independent</a:t>
            </a:r>
          </a:p>
          <a:p>
            <a:pPr marL="171450" indent="-171450">
              <a:buFont typeface="Arial" panose="020B0604020202020204" pitchFamily="34" charset="0"/>
              <a:buChar char="•"/>
            </a:pPr>
            <a:endParaRPr lang="en-GB" sz="1200"/>
          </a:p>
          <a:p>
            <a:r>
              <a:rPr lang="en-GB" sz="1200"/>
              <a:t>“Azure functions allows you to implement you systems logic into readily available blocks of code, these code blocks are called functions.”</a:t>
            </a:r>
          </a:p>
          <a:p>
            <a:pPr marL="171450" indent="-171450">
              <a:buFont typeface="Arial" panose="020B0604020202020204" pitchFamily="34" charset="0"/>
              <a:buChar char="•"/>
            </a:pPr>
            <a:endParaRPr lang="en-GB" sz="1200"/>
          </a:p>
          <a:p>
            <a:pPr marL="171450" indent="-171450">
              <a:buFont typeface="Arial" panose="020B0604020202020204" pitchFamily="34" charset="0"/>
              <a:buChar char="•"/>
            </a:pPr>
            <a:endParaRPr lang="en-GB" sz="120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Azure</a:t>
            </a:r>
            <a:r>
              <a:rPr lang="nl-NL" sz="3200" dirty="0"/>
              <a:t> </a:t>
            </a:r>
            <a:r>
              <a:rPr lang="nl-NL" sz="3200" dirty="0" err="1"/>
              <a:t>functions</a:t>
            </a:r>
            <a:endParaRPr lang="en-NL" sz="3200" dirty="0"/>
          </a:p>
        </p:txBody>
      </p:sp>
      <p:pic>
        <p:nvPicPr>
          <p:cNvPr id="4098" name="Picture 2" descr="Python Azure Function with Visual Studio Code | r-vm.com"/>
          <p:cNvPicPr>
            <a:picLocks noChangeAspect="1" noChangeArrowheads="1"/>
          </p:cNvPicPr>
          <p:nvPr/>
        </p:nvPicPr>
        <p:blipFill rotWithShape="1">
          <a:blip r:embed="rId2">
            <a:extLst>
              <a:ext uri="{28A0092B-C50C-407E-A947-70E740481C1C}">
                <a14:useLocalDpi xmlns:a14="http://schemas.microsoft.com/office/drawing/2010/main" val="0"/>
              </a:ext>
            </a:extLst>
          </a:blip>
          <a:srcRect r="32213"/>
          <a:stretch/>
        </p:blipFill>
        <p:spPr bwMode="auto">
          <a:xfrm>
            <a:off x="4984663" y="3515031"/>
            <a:ext cx="2979420" cy="10548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ginner's guide to Azure Functions — Part 1 | by Nikhil Khandelwal |  ashsoftware | Medium">
            <a:extLst>
              <a:ext uri="{FF2B5EF4-FFF2-40B4-BE49-F238E27FC236}">
                <a16:creationId xmlns:a16="http://schemas.microsoft.com/office/drawing/2014/main" id="{9CF8C7C8-F7D0-4893-B6A2-EEF8B8C62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F151-7C19-47F8-B67E-853241B47682}"/>
              </a:ext>
            </a:extLst>
          </p:cNvPr>
          <p:cNvSpPr txBox="1"/>
          <p:nvPr/>
        </p:nvSpPr>
        <p:spPr>
          <a:xfrm>
            <a:off x="42041" y="4939863"/>
            <a:ext cx="5927835" cy="230832"/>
          </a:xfrm>
          <a:prstGeom prst="rect">
            <a:avLst/>
          </a:prstGeom>
          <a:noFill/>
        </p:spPr>
        <p:txBody>
          <a:bodyPr wrap="square" rtlCol="0">
            <a:spAutoFit/>
          </a:bodyPr>
          <a:lstStyle/>
          <a:p>
            <a:r>
              <a:rPr lang="en-US" sz="900" dirty="0">
                <a:latin typeface="WORK SANS REGULAR ROMAN" pitchFamily="2" charset="0"/>
              </a:rPr>
              <a:t>Azure functions in depth: </a:t>
            </a:r>
            <a:r>
              <a:rPr lang="en-US" sz="900" dirty="0">
                <a:latin typeface="WORK SANS REGULAR ROMAN" pitchFamily="2" charset="0"/>
                <a:hlinkClick r:id="rId4"/>
              </a:rPr>
              <a:t>https://github.com/pyladiesams/Azure-functions-beginner-mar2020</a:t>
            </a:r>
            <a:r>
              <a:rPr lang="en-US" sz="900" dirty="0">
                <a:latin typeface="WORK SANS REGULAR ROMAN" pitchFamily="2" charset="0"/>
              </a:rPr>
              <a:t> </a:t>
            </a:r>
            <a:endParaRPr lang="en-NL" sz="900" dirty="0">
              <a:latin typeface="WORK SANS REGULAR ROMAN" pitchFamily="2" charset="0"/>
            </a:endParaRPr>
          </a:p>
        </p:txBody>
      </p:sp>
    </p:spTree>
    <p:extLst>
      <p:ext uri="{BB962C8B-B14F-4D97-AF65-F5344CB8AC3E}">
        <p14:creationId xmlns:p14="http://schemas.microsoft.com/office/powerpoint/2010/main" val="253661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file photo of Daniela Mir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170" y="816644"/>
            <a:ext cx="1843660" cy="18436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attachment.outlook.live.net/owa/MSA%3Adominik.kriska%40outlook.com/service.svc/s/GetAttachmentThumbnail?id=AQMkADAwATM3ZmYAZS1mZTFmLTM2MDAALTAwAi0wMAoARgAAA3Y7oYOhRU1GviloVhG6sekHAHPAxg9UxlpOlbcVtbfTq9cAAAIBDAAAAHPAxg9UxlpOlbcVtbfTq9cAA4IdbgMAAAABEgAQAHifMMbAjUdCgQFXy0tS5k4%3D&amp;thumbnailType=2&amp;isc=1&amp;token=eyJhbGciOiJSUzI1NiIsImtpZCI6IjMwODE3OUNFNUY0QjUyRTc4QjJEQjg5NjZCQUY0RUNDMzcyN0FFRUUiLCJ0eXAiOiJKV1QiLCJ4NXQiOiJNSUY1emw5TFV1ZUxMYmlXYTY5T3pEY25ydTQifQ.eyJvcmlnaW4iOiJodHRwczovL291dGxvb2subGl2ZS5jb20iLCJ1YyI6IjI3MzgzMmYwYTc2NjQxYzFhNGVmODYwYzM0NDI4MWNiIiwidmVyIjoiRXhjaGFuZ2UuQ2FsbGJhY2suVjEiLCJhcHBjdHhzZW5kZXIiOiJPd2FEb3dubG9hZEA4NGRmOWU3Zi1lOWY2LTQwYWYtYjQzNS1hYWFhYWFhYWFhYWEiLCJpc3NyaW5nIjoiV1ciLCJhcHBjdHgiOiJ7XCJtc2V4Y2hwcm90XCI6XCJvd2FcIixcInB1aWRcIjpcIjk4NTE1ODA5MjAxMTAwOFwiLFwic2NvcGVcIjpcIk93YURvd25sb2FkXCIsXCJvaWRcIjpcIjAwMDM3ZmZlLWZlMWYtMzYwMC0wMDAwLTAwMDAwMDAwMDAwMFwiLFwicHJpbWFyeXNpZFwiOlwiUy0xLTI4MjctMjI5Mzc0LTQyNjM0NTgzMDRcIn0iLCJuYmYiOjE2MjA5Mjk5MTMsImV4cCI6MTYyMDkzMDUxMywiaXNzIjoiMDAwMDAwMDItMDAwMC0wZmYxLWNlMDAtMDAwMDAwMDAwMDAwQDg0ZGY5ZTdmLWU5ZjYtNDBhZi1iNDM1LWFhYWFhYWFhYWFhYSIsImF1ZCI6IjAwMDAwMDAyLTAwMDAtMGZmMS1jZTAwLTAwMDAwMDAwMDAwMC9hdHRhY2htZW50Lm91dGxvb2subGl2ZS5uZXRAODRkZjllN2YtZTlmNi00MGFmLWI0MzUtYWFhYWFhYWFhYWFhIiwiaGFwcCI6Im93YSJ9.C3_OVUD4eev6dhHLuKDCNhFUssad2bq0ckpgTuZlbn4lkgNYPPdu-6M_q6sWLj0k1zTNLR5Tg_GDN-HG9i54Q5onBfpnrfys33DZSYKTx_1pilndYNy10wW6BMIzjDBB6ZVFiPEWa5olXbIUYfdA3zg2A3kcQ8oLRehd3pJb_tW0Kwmi9DCoCaB4kdyktpEGegWRibOhcEp4tudAiUkWad4LOmlmrbtw71HmAbJMA-uSyCD48Eki7Ja2MZ59kMff_lHVSNDr-1fDhNIy4pciMGyU9CDX2II8KTZFZ5fmltfOdrjDuCjVRmFDVxIWbZ3qsATXeWVuPk-Imc2L69l-cg&amp;X-OWA-CANARY=iToIpy5wW024x11LpQgv5ACmSBY8FtkYAV5xd59eDZ_dIL0w2eHK7a_mG_7HjQLRvxUGrSUD4UQ.&amp;owa=outlook.live.com&amp;scriptVer=20210412005.10&amp;animation=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534" y="3931574"/>
            <a:ext cx="2163773" cy="52689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4194332" y="2871137"/>
            <a:ext cx="755335" cy="338554"/>
          </a:xfrm>
          <a:prstGeom prst="rect">
            <a:avLst/>
          </a:prstGeom>
          <a:noFill/>
        </p:spPr>
        <p:txBody>
          <a:bodyPr wrap="none" rtlCol="0">
            <a:spAutoFit/>
          </a:bodyPr>
          <a:lstStyle/>
          <a:p>
            <a:r>
              <a:rPr lang="en-US" sz="1600" b="1" dirty="0">
                <a:solidFill>
                  <a:schemeClr val="tx1"/>
                </a:solidFill>
              </a:rPr>
              <a:t>Hello!</a:t>
            </a:r>
          </a:p>
        </p:txBody>
      </p:sp>
      <p:sp>
        <p:nvSpPr>
          <p:cNvPr id="7" name="Tekstvak 6"/>
          <p:cNvSpPr txBox="1"/>
          <p:nvPr/>
        </p:nvSpPr>
        <p:spPr>
          <a:xfrm>
            <a:off x="3650868" y="3226532"/>
            <a:ext cx="1935145" cy="307777"/>
          </a:xfrm>
          <a:prstGeom prst="rect">
            <a:avLst/>
          </a:prstGeom>
          <a:noFill/>
        </p:spPr>
        <p:txBody>
          <a:bodyPr wrap="none" rtlCol="0">
            <a:spAutoFit/>
          </a:bodyPr>
          <a:lstStyle/>
          <a:p>
            <a:r>
              <a:rPr lang="en-US" dirty="0">
                <a:solidFill>
                  <a:schemeClr val="tx1"/>
                </a:solidFill>
              </a:rPr>
              <a:t>I am Daniela Miranda </a:t>
            </a:r>
          </a:p>
        </p:txBody>
      </p:sp>
      <p:sp>
        <p:nvSpPr>
          <p:cNvPr id="8" name="Tekstvak 7"/>
          <p:cNvSpPr txBox="1"/>
          <p:nvPr/>
        </p:nvSpPr>
        <p:spPr>
          <a:xfrm>
            <a:off x="2586185" y="3551150"/>
            <a:ext cx="4054315" cy="307777"/>
          </a:xfrm>
          <a:prstGeom prst="rect">
            <a:avLst/>
          </a:prstGeom>
          <a:noFill/>
        </p:spPr>
        <p:txBody>
          <a:bodyPr wrap="none" rtlCol="0">
            <a:spAutoFit/>
          </a:bodyPr>
          <a:lstStyle/>
          <a:p>
            <a:r>
              <a:rPr lang="en-US" i="1" dirty="0">
                <a:solidFill>
                  <a:schemeClr val="tx1"/>
                </a:solidFill>
              </a:rPr>
              <a:t>and I’m here because I’m passionate about Data</a:t>
            </a:r>
          </a:p>
        </p:txBody>
      </p:sp>
      <p:pic>
        <p:nvPicPr>
          <p:cNvPr id="2056" name="Picture 8" descr="https://upload.wikimedia.org/wikipedia/commons/thumb/2/21/Flag_of_Colombia.svg/255px-Flag_of_Colombia.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153" y="4037842"/>
            <a:ext cx="471534" cy="3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1579422"/>
            <a:ext cx="5359680" cy="1727400"/>
          </a:xfrm>
        </p:spPr>
        <p:txBody>
          <a:bodyPr/>
          <a:lstStyle/>
          <a:p>
            <a:r>
              <a:rPr lang="nl-NL" sz="1400" dirty="0"/>
              <a:t>2 </a:t>
            </a:r>
            <a:r>
              <a:rPr lang="nl-NL" sz="1400" dirty="0" err="1"/>
              <a:t>additional</a:t>
            </a:r>
            <a:r>
              <a:rPr lang="nl-NL" sz="1400" dirty="0"/>
              <a:t> </a:t>
            </a:r>
            <a:r>
              <a:rPr lang="nl-NL" sz="1400" dirty="0" err="1"/>
              <a:t>components</a:t>
            </a:r>
            <a:r>
              <a:rPr lang="nl-NL" sz="1400" dirty="0"/>
              <a:t> of </a:t>
            </a:r>
            <a:r>
              <a:rPr lang="nl-NL" sz="1400" dirty="0" err="1"/>
              <a:t>the</a:t>
            </a:r>
            <a:r>
              <a:rPr lang="nl-NL" sz="1400" dirty="0"/>
              <a:t> </a:t>
            </a:r>
            <a:r>
              <a:rPr lang="nl-NL" sz="1400" dirty="0" err="1"/>
              <a:t>function</a:t>
            </a:r>
            <a:r>
              <a:rPr lang="nl-NL" sz="1400" dirty="0"/>
              <a:t>: Triggers </a:t>
            </a:r>
            <a:r>
              <a:rPr lang="nl-NL" sz="1400" dirty="0" err="1"/>
              <a:t>and</a:t>
            </a:r>
            <a:r>
              <a:rPr lang="nl-NL" sz="1400" dirty="0"/>
              <a:t> </a:t>
            </a:r>
            <a:r>
              <a:rPr lang="nl-NL" sz="1400" dirty="0" err="1"/>
              <a:t>Bindings</a:t>
            </a:r>
            <a:endParaRPr lang="nl-NL" sz="1400" dirty="0"/>
          </a:p>
          <a:p>
            <a:pPr marL="171450" indent="-171450">
              <a:buFont typeface="Arial" panose="020B0604020202020204" pitchFamily="34" charset="0"/>
              <a:buChar char="•"/>
            </a:pPr>
            <a:endParaRPr lang="nl-NL" sz="1400" dirty="0"/>
          </a:p>
          <a:p>
            <a:pPr marL="171450" indent="-171450">
              <a:buFont typeface="Arial" panose="020B0604020202020204" pitchFamily="34" charset="0"/>
              <a:buChar char="•"/>
            </a:pPr>
            <a:endParaRPr lang="en-NL" sz="1400" dirty="0"/>
          </a:p>
        </p:txBody>
      </p:sp>
      <p:sp>
        <p:nvSpPr>
          <p:cNvPr id="8" name="Subtitle 1">
            <a:extLst>
              <a:ext uri="{FF2B5EF4-FFF2-40B4-BE49-F238E27FC236}">
                <a16:creationId xmlns:a16="http://schemas.microsoft.com/office/drawing/2014/main" id="{3A2BFBD3-7856-DC46-B704-602CB6AEA73A}"/>
              </a:ext>
            </a:extLst>
          </p:cNvPr>
          <p:cNvSpPr txBox="1">
            <a:spLocks/>
          </p:cNvSpPr>
          <p:nvPr/>
        </p:nvSpPr>
        <p:spPr>
          <a:xfrm>
            <a:off x="1033105" y="2148234"/>
            <a:ext cx="4948200" cy="1727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600" dirty="0">
                <a:latin typeface="WORK SANS REGULAR ROMAN" pitchFamily="2" charset="0"/>
              </a:rPr>
              <a:t>Triggers: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way </a:t>
            </a:r>
            <a:r>
              <a:rPr lang="nl-NL" sz="1600" dirty="0" err="1">
                <a:latin typeface="WORK SANS REGULAR ROMAN" pitchFamily="2" charset="0"/>
              </a:rPr>
              <a:t>the</a:t>
            </a:r>
            <a:r>
              <a:rPr lang="nl-NL" sz="1600" dirty="0">
                <a:latin typeface="WORK SANS REGULAR ROMAN" pitchFamily="2" charset="0"/>
              </a:rPr>
              <a:t> </a:t>
            </a:r>
            <a:r>
              <a:rPr lang="nl-NL" sz="1600" dirty="0" err="1">
                <a:latin typeface="WORK SANS REGULAR ROMAN" pitchFamily="2" charset="0"/>
              </a:rPr>
              <a:t>function</a:t>
            </a:r>
            <a:r>
              <a:rPr lang="nl-NL" sz="1600" dirty="0">
                <a:latin typeface="WORK SANS REGULAR ROMAN" pitchFamily="2" charset="0"/>
              </a:rPr>
              <a:t> </a:t>
            </a:r>
            <a:r>
              <a:rPr lang="nl-NL" sz="1600" dirty="0" err="1">
                <a:latin typeface="WORK SANS REGULAR ROMAN" pitchFamily="2" charset="0"/>
              </a:rPr>
              <a:t>will</a:t>
            </a:r>
            <a:r>
              <a:rPr lang="nl-NL" sz="1600" dirty="0">
                <a:latin typeface="WORK SANS REGULAR ROMAN" pitchFamily="2" charset="0"/>
              </a:rPr>
              <a:t> </a:t>
            </a:r>
            <a:r>
              <a:rPr lang="nl-NL" sz="1600" dirty="0" err="1">
                <a:latin typeface="WORK SANS REGULAR ROMAN" pitchFamily="2" charset="0"/>
              </a:rPr>
              <a:t>execute</a:t>
            </a:r>
            <a:endParaRPr lang="nl-NL" sz="1600" dirty="0">
              <a:latin typeface="WORK SANS REGULAR ROMAN" pitchFamily="2" charset="0"/>
            </a:endParaRPr>
          </a:p>
          <a:p>
            <a:pPr marL="171450" indent="-171450">
              <a:buFont typeface="Arial" panose="020B0604020202020204" pitchFamily="34" charset="0"/>
              <a:buChar char="•"/>
            </a:pPr>
            <a:r>
              <a:rPr lang="nl-NL" sz="1600" dirty="0" err="1">
                <a:latin typeface="WORK SANS REGULAR ROMAN" pitchFamily="2" charset="0"/>
              </a:rPr>
              <a:t>Bindings</a:t>
            </a:r>
            <a:r>
              <a:rPr lang="nl-NL" sz="1600" dirty="0">
                <a:latin typeface="WORK SANS REGULAR ROMAN" pitchFamily="2" charset="0"/>
              </a:rPr>
              <a:t>: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input </a:t>
            </a:r>
            <a:r>
              <a:rPr lang="nl-NL" sz="1600" dirty="0" err="1">
                <a:latin typeface="WORK SANS REGULAR ROMAN" pitchFamily="2" charset="0"/>
              </a:rPr>
              <a:t>and</a:t>
            </a:r>
            <a:r>
              <a:rPr lang="nl-NL" sz="1600" dirty="0">
                <a:latin typeface="WORK SANS REGULAR ROMAN" pitchFamily="2" charset="0"/>
              </a:rPr>
              <a:t> output of </a:t>
            </a:r>
            <a:r>
              <a:rPr lang="nl-NL" sz="1600" dirty="0" err="1">
                <a:latin typeface="WORK SANS REGULAR ROMAN" pitchFamily="2" charset="0"/>
              </a:rPr>
              <a:t>my</a:t>
            </a:r>
            <a:r>
              <a:rPr lang="nl-NL" sz="1600" dirty="0">
                <a:latin typeface="WORK SANS REGULAR ROMAN" pitchFamily="2" charset="0"/>
              </a:rPr>
              <a:t> </a:t>
            </a:r>
            <a:r>
              <a:rPr lang="nl-NL" sz="1600" dirty="0" err="1">
                <a:latin typeface="WORK SANS REGULAR ROMAN" pitchFamily="2" charset="0"/>
              </a:rPr>
              <a:t>function</a:t>
            </a:r>
            <a:endParaRPr lang="nl-NL" sz="1600" dirty="0">
              <a:latin typeface="WORK SANS REGULAR ROMAN" pitchFamily="2" charset="0"/>
            </a:endParaRPr>
          </a:p>
          <a:p>
            <a:pPr marL="171450" indent="-171450">
              <a:buFont typeface="Arial" panose="020B0604020202020204" pitchFamily="34" charset="0"/>
              <a:buChar char="•"/>
            </a:pPr>
            <a:endParaRPr lang="nl-NL" sz="1600" dirty="0">
              <a:latin typeface="WORK SANS REGULAR ROMAN" pitchFamily="2" charset="0"/>
            </a:endParaRPr>
          </a:p>
          <a:p>
            <a:pPr marL="171450" indent="-171450">
              <a:buFont typeface="Arial" panose="020B0604020202020204" pitchFamily="34" charset="0"/>
              <a:buChar char="•"/>
            </a:pPr>
            <a:endParaRPr lang="en-NL" sz="1600" dirty="0">
              <a:latin typeface="WORK SANS REGULAR ROMAN" pitchFamily="2" charset="0"/>
            </a:endParaRPr>
          </a:p>
        </p:txBody>
      </p:sp>
      <p:pic>
        <p:nvPicPr>
          <p:cNvPr id="10242" name="Picture 2" descr="https://grapecitycontentcdn.azureedge.net/blogs/grapecity/20181112-an-introduction-to-azure-function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506" y="3190610"/>
            <a:ext cx="470154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D4485007-1E9E-40B3-84E2-3E72D0103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28606" r="55186"/>
          <a:stretch/>
        </p:blipFill>
        <p:spPr bwMode="auto">
          <a:xfrm>
            <a:off x="640080" y="1347418"/>
            <a:ext cx="76200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54376" r="31524"/>
          <a:stretch/>
        </p:blipFill>
        <p:spPr bwMode="auto">
          <a:xfrm>
            <a:off x="689610" y="3023818"/>
            <a:ext cx="662940" cy="154621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1810345" y="1923898"/>
            <a:ext cx="4948200" cy="301142"/>
          </a:xfrm>
        </p:spPr>
        <p:txBody>
          <a:bodyPr/>
          <a:lstStyle/>
          <a:p>
            <a:pPr marL="171450" indent="-171450">
              <a:buFont typeface="Arial" panose="020B0604020202020204" pitchFamily="34" charset="0"/>
              <a:buChar char="•"/>
            </a:pPr>
            <a:r>
              <a:rPr lang="nl-NL" sz="1200" dirty="0" err="1"/>
              <a:t>Blob</a:t>
            </a:r>
            <a:r>
              <a:rPr lang="nl-NL" sz="1200" dirty="0"/>
              <a:t> storage trigger</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sp>
        <p:nvSpPr>
          <p:cNvPr id="9" name="Subtitle 1">
            <a:extLst>
              <a:ext uri="{FF2B5EF4-FFF2-40B4-BE49-F238E27FC236}">
                <a16:creationId xmlns:a16="http://schemas.microsoft.com/office/drawing/2014/main" id="{3A2BFBD3-7856-DC46-B704-602CB6AEA73A}"/>
              </a:ext>
            </a:extLst>
          </p:cNvPr>
          <p:cNvSpPr txBox="1">
            <a:spLocks/>
          </p:cNvSpPr>
          <p:nvPr/>
        </p:nvSpPr>
        <p:spPr>
          <a:xfrm>
            <a:off x="1810345" y="3495783"/>
            <a:ext cx="4948200" cy="3011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200" dirty="0" err="1"/>
              <a:t>Text</a:t>
            </a:r>
            <a:r>
              <a:rPr lang="nl-NL" sz="1200" dirty="0"/>
              <a:t> file input</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pic>
        <p:nvPicPr>
          <p:cNvPr id="8" name="Picture 4" descr="Beginner's guide to Azure Functions — Part 1 | by Nikhil Khandelwal |  ashsoftware | Medium">
            <a:extLst>
              <a:ext uri="{FF2B5EF4-FFF2-40B4-BE49-F238E27FC236}">
                <a16:creationId xmlns:a16="http://schemas.microsoft.com/office/drawing/2014/main" id="{33156D1F-756F-4E9C-A60B-56F90B4C7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E0E3E37-C601-44FC-B774-35C4278E91B6}"/>
              </a:ext>
            </a:extLst>
          </p:cNvPr>
          <p:cNvGrpSpPr/>
          <p:nvPr/>
        </p:nvGrpSpPr>
        <p:grpSpPr>
          <a:xfrm>
            <a:off x="3999905" y="2834899"/>
            <a:ext cx="4886920" cy="1924051"/>
            <a:chOff x="3999905" y="2834899"/>
            <a:chExt cx="4886920" cy="1924051"/>
          </a:xfrm>
        </p:grpSpPr>
        <p:pic>
          <p:nvPicPr>
            <p:cNvPr id="11266" name="Picture 2" descr="http://res.cloudinary.com/dyd911kmh/image/upload/f_auto,q_auto:best/v1530034087/Dried_atcw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834899"/>
              <a:ext cx="3667125" cy="192405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3F034F3-9A35-4288-ABDA-89E4A8E78D92}"/>
                </a:ext>
              </a:extLst>
            </p:cNvPr>
            <p:cNvSpPr/>
            <p:nvPr/>
          </p:nvSpPr>
          <p:spPr>
            <a:xfrm>
              <a:off x="3999905" y="3495782"/>
              <a:ext cx="762000" cy="301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 name="Group 4">
            <a:extLst>
              <a:ext uri="{FF2B5EF4-FFF2-40B4-BE49-F238E27FC236}">
                <a16:creationId xmlns:a16="http://schemas.microsoft.com/office/drawing/2014/main" id="{8A4A912F-88F0-4649-B8ED-2CB53FDB6D60}"/>
              </a:ext>
            </a:extLst>
          </p:cNvPr>
          <p:cNvGrpSpPr/>
          <p:nvPr/>
        </p:nvGrpSpPr>
        <p:grpSpPr>
          <a:xfrm>
            <a:off x="2015885" y="3889405"/>
            <a:ext cx="1426438" cy="497928"/>
            <a:chOff x="2015885" y="3889405"/>
            <a:chExt cx="1426438" cy="497928"/>
          </a:xfrm>
        </p:grpSpPr>
        <p:pic>
          <p:nvPicPr>
            <p:cNvPr id="16386" name="Picture 2" descr="Free Icon | Txt file">
              <a:extLst>
                <a:ext uri="{FF2B5EF4-FFF2-40B4-BE49-F238E27FC236}">
                  <a16:creationId xmlns:a16="http://schemas.microsoft.com/office/drawing/2014/main" id="{0DEEEBD9-00E8-4FE1-A810-C9A1B3F9BE27}"/>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5885" y="3889405"/>
              <a:ext cx="497928" cy="4979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2E1E57AC-6723-43FC-AF1E-839A9C2C1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813" y="3906241"/>
              <a:ext cx="928510" cy="4642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4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078819"/>
            <a:ext cx="4948200" cy="1727400"/>
          </a:xfrm>
        </p:spPr>
        <p:txBody>
          <a:bodyPr/>
          <a:lstStyle/>
          <a:p>
            <a:pPr marL="171450" indent="-171450">
              <a:buFont typeface="Arial" panose="020B0604020202020204" pitchFamily="34" charset="0"/>
              <a:buChar char="•"/>
            </a:pPr>
            <a:r>
              <a:rPr lang="nl-NL" sz="1400" dirty="0"/>
              <a:t>Collection of clusters of </a:t>
            </a:r>
            <a:r>
              <a:rPr lang="nl-NL" sz="1400" dirty="0" err="1"/>
              <a:t>words</a:t>
            </a:r>
            <a:endParaRPr lang="nl-NL" sz="1400" dirty="0"/>
          </a:p>
          <a:p>
            <a:pPr marL="171450" indent="-171450">
              <a:buFont typeface="Arial" panose="020B0604020202020204" pitchFamily="34" charset="0"/>
              <a:buChar char="•"/>
            </a:pPr>
            <a:r>
              <a:rPr lang="en-US" sz="1400" dirty="0" err="1"/>
              <a:t>WordCloud</a:t>
            </a:r>
            <a:r>
              <a:rPr lang="en-US" sz="1400" dirty="0"/>
              <a:t> is a technique to visualize which words are the most frequent among the given text.</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Wordcloud</a:t>
            </a:r>
            <a:r>
              <a:rPr lang="nl-NL" sz="3200" dirty="0"/>
              <a:t>?</a:t>
            </a:r>
            <a:endParaRPr lang="en-NL" sz="3200" dirty="0"/>
          </a:p>
        </p:txBody>
      </p:sp>
      <p:pic>
        <p:nvPicPr>
          <p:cNvPr id="4" name="Picture 2" descr="http://res.cloudinary.com/dyd911kmh/image/upload/f_auto,q_auto:best/v1530034087/Dried_atcw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60" y="2761992"/>
            <a:ext cx="4874338" cy="2557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139A02F8-1044-44BD-B256-BD41C04DA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How </a:t>
            </a:r>
            <a:r>
              <a:rPr lang="nl-NL" sz="3200" dirty="0" err="1"/>
              <a:t>to</a:t>
            </a:r>
            <a:r>
              <a:rPr lang="nl-NL" sz="3200" dirty="0"/>
              <a:t> </a:t>
            </a:r>
            <a:r>
              <a:rPr lang="nl-NL" sz="3200" dirty="0" err="1"/>
              <a:t>generate</a:t>
            </a:r>
            <a:r>
              <a:rPr lang="nl-NL" sz="3200" dirty="0"/>
              <a:t> a </a:t>
            </a:r>
            <a:r>
              <a:rPr lang="nl-NL" sz="3200" dirty="0" err="1"/>
              <a:t>Wordcloud</a:t>
            </a:r>
            <a:r>
              <a:rPr lang="nl-NL" sz="3200" dirty="0"/>
              <a:t>?</a:t>
            </a:r>
            <a:endParaRPr lang="en-NL" sz="3200" dirty="0"/>
          </a:p>
        </p:txBody>
      </p:sp>
      <p:sp>
        <p:nvSpPr>
          <p:cNvPr id="4" name="Ondertitel 3"/>
          <p:cNvSpPr>
            <a:spLocks noGrp="1"/>
          </p:cNvSpPr>
          <p:nvPr>
            <p:ph type="subTitle" idx="1"/>
          </p:nvPr>
        </p:nvSpPr>
        <p:spPr/>
        <p:txBody>
          <a:bodyPr/>
          <a:lstStyle/>
          <a:p>
            <a:pPr marL="171450" indent="-171450">
              <a:buFont typeface="Arial" panose="020B0604020202020204" pitchFamily="34" charset="0"/>
              <a:buChar char="•"/>
            </a:pPr>
            <a:r>
              <a:rPr lang="en-US" sz="1400" dirty="0"/>
              <a:t>Extract the text from file in input folder</a:t>
            </a:r>
          </a:p>
          <a:p>
            <a:pPr marL="171450" indent="-171450">
              <a:buFont typeface="Arial" panose="020B0604020202020204" pitchFamily="34" charset="0"/>
              <a:buChar char="•"/>
            </a:pPr>
            <a:r>
              <a:rPr lang="en-US" sz="1400" dirty="0"/>
              <a:t>Create and generate a </a:t>
            </a:r>
            <a:r>
              <a:rPr lang="en-US" sz="1400" dirty="0" err="1"/>
              <a:t>wordcloud</a:t>
            </a:r>
            <a:r>
              <a:rPr lang="en-US" sz="1400" dirty="0"/>
              <a:t> image:</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Split the text in tokens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Remove repetitive words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Count word frequency</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The words with higher frequency will be shown in a bigger size</a:t>
            </a:r>
          </a:p>
          <a:p>
            <a:pPr marL="171450" indent="-171450">
              <a:buFont typeface="Arial" panose="020B0604020202020204" pitchFamily="34" charset="0"/>
              <a:buChar char="•"/>
            </a:pPr>
            <a:r>
              <a:rPr lang="en-US" sz="1400" dirty="0"/>
              <a:t>Save the image in output folder</a:t>
            </a:r>
          </a:p>
        </p:txBody>
      </p:sp>
      <p:pic>
        <p:nvPicPr>
          <p:cNvPr id="5" name="Picture 4" descr="Beginner's guide to Azure Functions — Part 1 | by Nikhil Khandelwal |  ashsoftware | Medium">
            <a:extLst>
              <a:ext uri="{FF2B5EF4-FFF2-40B4-BE49-F238E27FC236}">
                <a16:creationId xmlns:a16="http://schemas.microsoft.com/office/drawing/2014/main" id="{446045EB-E116-4A4F-86D5-8976FFD25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A51AF12-57C6-48F4-B1CE-EB72881B988C}"/>
              </a:ext>
            </a:extLst>
          </p:cNvPr>
          <p:cNvGrpSpPr/>
          <p:nvPr/>
        </p:nvGrpSpPr>
        <p:grpSpPr>
          <a:xfrm>
            <a:off x="5779142" y="2217361"/>
            <a:ext cx="3163471" cy="845591"/>
            <a:chOff x="5779142" y="2217361"/>
            <a:chExt cx="3163471" cy="845591"/>
          </a:xfrm>
        </p:grpSpPr>
        <p:pic>
          <p:nvPicPr>
            <p:cNvPr id="14338" name="Picture 2">
              <a:extLst>
                <a:ext uri="{FF2B5EF4-FFF2-40B4-BE49-F238E27FC236}">
                  <a16:creationId xmlns:a16="http://schemas.microsoft.com/office/drawing/2014/main" id="{D386C63A-DE0E-4BC0-8517-A75AD604C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0" t="4879" r="4434" b="11952"/>
            <a:stretch/>
          </p:blipFill>
          <p:spPr bwMode="auto">
            <a:xfrm>
              <a:off x="5779142" y="2272876"/>
              <a:ext cx="1464128" cy="734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res.cloudinary.com/dyd911kmh/image/upload/f_auto,q_auto:best/v1530034087/Dried_atcwks.png">
              <a:extLst>
                <a:ext uri="{FF2B5EF4-FFF2-40B4-BE49-F238E27FC236}">
                  <a16:creationId xmlns:a16="http://schemas.microsoft.com/office/drawing/2014/main" id="{19332AF8-D8A5-452F-9CD5-AD96D559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5" t="5012" r="4870" b="10710"/>
            <a:stretch/>
          </p:blipFill>
          <p:spPr bwMode="auto">
            <a:xfrm>
              <a:off x="7292004" y="2217361"/>
              <a:ext cx="1650609" cy="845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64957C0-CA15-4D58-A61C-2E5787604D0D}"/>
              </a:ext>
            </a:extLst>
          </p:cNvPr>
          <p:cNvGrpSpPr/>
          <p:nvPr/>
        </p:nvGrpSpPr>
        <p:grpSpPr>
          <a:xfrm>
            <a:off x="6100270" y="3435364"/>
            <a:ext cx="2158343" cy="1144800"/>
            <a:chOff x="6100270" y="3435364"/>
            <a:chExt cx="2158343" cy="1144800"/>
          </a:xfrm>
        </p:grpSpPr>
        <p:pic>
          <p:nvPicPr>
            <p:cNvPr id="14340" name="Picture 4">
              <a:extLst>
                <a:ext uri="{FF2B5EF4-FFF2-40B4-BE49-F238E27FC236}">
                  <a16:creationId xmlns:a16="http://schemas.microsoft.com/office/drawing/2014/main" id="{A034C24A-9D96-4388-9711-E6D4461E4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270" y="343716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0DE57258-CC2C-416A-B87E-69E40E002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813" y="3435364"/>
              <a:ext cx="1144800" cy="1144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32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4" y="2348222"/>
            <a:ext cx="7268104" cy="2434793"/>
          </a:xfrm>
        </p:spPr>
        <p:txBody>
          <a:bodyPr/>
          <a:lstStyle/>
          <a:p>
            <a:pPr algn="just"/>
            <a:r>
              <a:rPr lang="en-GB" sz="1400" b="1" dirty="0"/>
              <a:t>Pre-requisites</a:t>
            </a:r>
            <a:r>
              <a:rPr lang="en-GB" sz="1400" dirty="0"/>
              <a:t>:</a:t>
            </a:r>
          </a:p>
          <a:p>
            <a:pPr marL="342900" indent="-342900" algn="just">
              <a:buFont typeface="+mj-lt"/>
              <a:buAutoNum type="arabicPeriod"/>
            </a:pPr>
            <a:r>
              <a:rPr lang="en-GB" sz="1400" dirty="0" err="1"/>
              <a:t>VSCode</a:t>
            </a:r>
            <a:endParaRPr lang="en-GB" sz="1400" dirty="0"/>
          </a:p>
          <a:p>
            <a:pPr marL="342900" indent="-342900" algn="just">
              <a:buFont typeface="+mj-lt"/>
              <a:buAutoNum type="arabicPeriod"/>
            </a:pPr>
            <a:r>
              <a:rPr lang="en-GB" sz="1400" dirty="0"/>
              <a:t>Azure Functions Core Tools</a:t>
            </a:r>
          </a:p>
          <a:p>
            <a:pPr marL="342900" indent="-342900" algn="just">
              <a:buFont typeface="+mj-lt"/>
              <a:buAutoNum type="arabicPeriod"/>
            </a:pPr>
            <a:r>
              <a:rPr lang="en-GB" sz="1400" dirty="0"/>
              <a:t>Python Extension for </a:t>
            </a:r>
            <a:r>
              <a:rPr lang="en-GB" sz="1400" dirty="0" err="1"/>
              <a:t>VSCode</a:t>
            </a:r>
            <a:endParaRPr lang="en-GB" sz="1400" dirty="0"/>
          </a:p>
          <a:p>
            <a:pPr marL="342900" indent="-342900" algn="just">
              <a:buFont typeface="+mj-lt"/>
              <a:buAutoNum type="arabicPeriod"/>
            </a:pPr>
            <a:r>
              <a:rPr lang="en-GB" sz="1400" dirty="0"/>
              <a:t>Azure Functions Extension for </a:t>
            </a:r>
            <a:r>
              <a:rPr lang="en-GB" sz="1400" dirty="0" err="1"/>
              <a:t>VSCode</a:t>
            </a:r>
            <a:endParaRPr lang="en-GB" sz="1400" dirty="0"/>
          </a:p>
          <a:p>
            <a:pPr algn="just"/>
            <a:r>
              <a:rPr lang="en-GB" sz="1400" b="1" dirty="0"/>
              <a:t>Outline</a:t>
            </a:r>
            <a:r>
              <a:rPr lang="en-GB" sz="1400" dirty="0"/>
              <a:t>:</a:t>
            </a:r>
          </a:p>
          <a:p>
            <a:pPr marL="342900" indent="-342900" algn="just">
              <a:buFont typeface="+mj-lt"/>
              <a:buAutoNum type="arabicPeriod"/>
            </a:pPr>
            <a:r>
              <a:rPr lang="en-GB" sz="1400" dirty="0"/>
              <a:t>Create local project</a:t>
            </a:r>
          </a:p>
          <a:p>
            <a:pPr marL="342900" indent="-342900" algn="just">
              <a:buFont typeface="+mj-lt"/>
              <a:buAutoNum type="arabicPeriod"/>
            </a:pPr>
            <a:r>
              <a:rPr lang="en-GB" sz="1400" dirty="0"/>
              <a:t>Create code for </a:t>
            </a:r>
            <a:r>
              <a:rPr lang="en-GB" sz="1400" dirty="0" err="1"/>
              <a:t>wordcloud</a:t>
            </a:r>
            <a:r>
              <a:rPr lang="en-GB" sz="1400" dirty="0"/>
              <a:t> generation</a:t>
            </a:r>
          </a:p>
          <a:p>
            <a:pPr marL="342900" indent="-342900" algn="just">
              <a:buFont typeface="+mj-lt"/>
              <a:buAutoNum type="arabicPeriod"/>
            </a:pPr>
            <a:r>
              <a:rPr lang="en-GB" sz="1400" dirty="0"/>
              <a:t>Run the function locally</a:t>
            </a:r>
          </a:p>
          <a:p>
            <a:pPr marL="342900" indent="-342900" algn="just">
              <a:buFont typeface="+mj-lt"/>
              <a:buAutoNum type="arabicPeriod"/>
            </a:pPr>
            <a:r>
              <a:rPr lang="en-GB" sz="1400" dirty="0"/>
              <a:t>Publish the project to Azure</a:t>
            </a:r>
          </a:p>
          <a:p>
            <a:pPr marL="342900" indent="-342900" algn="just">
              <a:buFont typeface="+mj-lt"/>
              <a:buAutoNum type="arabicPeriod"/>
            </a:pPr>
            <a:r>
              <a:rPr lang="en-GB" sz="1400" dirty="0"/>
              <a:t>Run the function in Azure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4" y="1203772"/>
            <a:ext cx="8360055" cy="960488"/>
          </a:xfrm>
        </p:spPr>
        <p:txBody>
          <a:bodyPr/>
          <a:lstStyle/>
          <a:p>
            <a:r>
              <a:rPr lang="nl-NL" sz="3200" dirty="0" err="1"/>
              <a:t>Wordcloud</a:t>
            </a:r>
            <a:r>
              <a:rPr lang="nl-NL" sz="3200" dirty="0"/>
              <a:t> </a:t>
            </a:r>
            <a:r>
              <a:rPr lang="nl-NL" sz="3200" dirty="0" err="1"/>
              <a:t>using</a:t>
            </a:r>
            <a:r>
              <a:rPr lang="nl-NL" sz="3200" dirty="0"/>
              <a:t> </a:t>
            </a:r>
            <a:r>
              <a:rPr lang="nl-NL" sz="3200" dirty="0" err="1"/>
              <a:t>Azure</a:t>
            </a:r>
            <a:r>
              <a:rPr lang="nl-NL" sz="3200" dirty="0"/>
              <a:t> </a:t>
            </a:r>
            <a:r>
              <a:rPr lang="nl-NL" sz="3200" dirty="0" err="1"/>
              <a:t>Functions</a:t>
            </a:r>
            <a:r>
              <a:rPr lang="nl-NL" sz="3200" dirty="0"/>
              <a:t>– Hands on</a:t>
            </a:r>
            <a:endParaRPr lang="en-NL" sz="3200" dirty="0"/>
          </a:p>
        </p:txBody>
      </p:sp>
      <p:pic>
        <p:nvPicPr>
          <p:cNvPr id="6" name="Picture 4" descr="Beginner's guide to Azure Functions — Part 1 | by Nikhil Khandelwal |  ashsoftware | Medium">
            <a:extLst>
              <a:ext uri="{FF2B5EF4-FFF2-40B4-BE49-F238E27FC236}">
                <a16:creationId xmlns:a16="http://schemas.microsoft.com/office/drawing/2014/main" id="{78CFC57C-CB61-408E-AEB7-F1B02078D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0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(3)</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86255-0367-4B1C-97C5-1F696B849718}"/>
              </a:ext>
            </a:extLst>
          </p:cNvPr>
          <p:cNvSpPr txBox="1"/>
          <p:nvPr/>
        </p:nvSpPr>
        <p:spPr>
          <a:xfrm>
            <a:off x="848838" y="4127837"/>
            <a:ext cx="2433145" cy="1015663"/>
          </a:xfrm>
          <a:prstGeom prst="rect">
            <a:avLst/>
          </a:prstGeom>
          <a:noFill/>
        </p:spPr>
        <p:txBody>
          <a:bodyPr wrap="square" rtlCol="0">
            <a:spAutoFit/>
          </a:bodyPr>
          <a:lstStyle/>
          <a:p>
            <a:pPr algn="ctr"/>
            <a:r>
              <a:rPr lang="en-US" sz="1200" b="1" dirty="0">
                <a:latin typeface="WORK SANS REGULAR ROMAN" pitchFamily="2" charset="0"/>
              </a:rPr>
              <a:t>Tasks: </a:t>
            </a:r>
          </a:p>
          <a:p>
            <a:pPr marL="171450" indent="-171450" algn="just">
              <a:buFont typeface="Arial" panose="020B0604020202020204" pitchFamily="34" charset="0"/>
              <a:buChar char="•"/>
            </a:pPr>
            <a:r>
              <a:rPr lang="en-US" sz="1200" dirty="0">
                <a:latin typeface="WORK SANS REGULAR ROMAN" pitchFamily="2" charset="0"/>
              </a:rPr>
              <a:t>Make sure your function is triggered by only txt files</a:t>
            </a:r>
          </a:p>
          <a:p>
            <a:pPr marL="171450" indent="-171450" algn="just">
              <a:buFont typeface="Arial" panose="020B0604020202020204" pitchFamily="34" charset="0"/>
              <a:buChar char="•"/>
            </a:pPr>
            <a:r>
              <a:rPr lang="en-US" sz="1200" dirty="0">
                <a:latin typeface="WORK SANS REGULAR ROMAN" pitchFamily="2" charset="0"/>
              </a:rPr>
              <a:t>Change the color and shape of your </a:t>
            </a:r>
            <a:r>
              <a:rPr lang="en-US" sz="1200" dirty="0" err="1">
                <a:latin typeface="WORK SANS REGULAR ROMAN" pitchFamily="2" charset="0"/>
              </a:rPr>
              <a:t>wordclouds</a:t>
            </a:r>
            <a:endParaRPr lang="en-NL" sz="1200" dirty="0">
              <a:latin typeface="WORK SANS REGULAR ROMAN" pitchFamily="2" charset="0"/>
            </a:endParaRPr>
          </a:p>
        </p:txBody>
      </p:sp>
      <p:pic>
        <p:nvPicPr>
          <p:cNvPr id="5" name="Picture 4">
            <a:extLst>
              <a:ext uri="{FF2B5EF4-FFF2-40B4-BE49-F238E27FC236}">
                <a16:creationId xmlns:a16="http://schemas.microsoft.com/office/drawing/2014/main" id="{46DA6CA0-190C-4BCE-9370-07DC3ACB58FC}"/>
              </a:ext>
            </a:extLst>
          </p:cNvPr>
          <p:cNvPicPr>
            <a:picLocks noChangeAspect="1"/>
          </p:cNvPicPr>
          <p:nvPr/>
        </p:nvPicPr>
        <p:blipFill>
          <a:blip r:embed="rId3"/>
          <a:stretch>
            <a:fillRect/>
          </a:stretch>
        </p:blipFill>
        <p:spPr>
          <a:xfrm>
            <a:off x="53893" y="1974888"/>
            <a:ext cx="3815680" cy="1298590"/>
          </a:xfrm>
          <a:prstGeom prst="rect">
            <a:avLst/>
          </a:prstGeom>
        </p:spPr>
      </p:pic>
    </p:spTree>
    <p:extLst>
      <p:ext uri="{BB962C8B-B14F-4D97-AF65-F5344CB8AC3E}">
        <p14:creationId xmlns:p14="http://schemas.microsoft.com/office/powerpoint/2010/main" val="5701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1736665"/>
            <a:ext cx="7268104" cy="2920544"/>
          </a:xfrm>
        </p:spPr>
        <p:txBody>
          <a:bodyPr/>
          <a:lstStyle/>
          <a:p>
            <a:pPr marL="342900" indent="-342900">
              <a:buFont typeface="Arial" panose="020B0604020202020204" pitchFamily="34" charset="0"/>
              <a:buChar char="•"/>
            </a:pPr>
            <a:r>
              <a:rPr lang="en-GB" sz="1600" dirty="0"/>
              <a:t>Scrapy documentation: </a:t>
            </a:r>
            <a:r>
              <a:rPr lang="en-GB" sz="1600" dirty="0">
                <a:hlinkClick r:id="rId2"/>
              </a:rPr>
              <a:t>https://scrapy.org/</a:t>
            </a:r>
            <a:r>
              <a:rPr lang="en-GB" sz="1600" dirty="0"/>
              <a:t> </a:t>
            </a:r>
          </a:p>
          <a:p>
            <a:pPr marL="342900" indent="-342900">
              <a:buFont typeface="Arial" panose="020B0604020202020204" pitchFamily="34" charset="0"/>
              <a:buChar char="•"/>
            </a:pPr>
            <a:r>
              <a:rPr lang="en-GB" sz="1600" dirty="0"/>
              <a:t>Azure documentation: </a:t>
            </a:r>
            <a:r>
              <a:rPr lang="en-GB" sz="1600" dirty="0">
                <a:hlinkClick r:id="rId3"/>
              </a:rPr>
              <a:t>https://docs.microsoft.com/en-gb/learn/modules/fundamental-azure-concepts/</a:t>
            </a:r>
            <a:r>
              <a:rPr lang="en-GB" sz="1600" dirty="0"/>
              <a:t> </a:t>
            </a:r>
          </a:p>
          <a:p>
            <a:pPr marL="342900" indent="-342900">
              <a:buFont typeface="Arial" panose="020B0604020202020204" pitchFamily="34" charset="0"/>
              <a:buChar char="•"/>
            </a:pPr>
            <a:r>
              <a:rPr lang="en-GB" sz="1600" dirty="0"/>
              <a:t>Azure functions for beginner – </a:t>
            </a:r>
            <a:r>
              <a:rPr lang="en-GB" sz="1600" dirty="0" err="1"/>
              <a:t>Pyladies</a:t>
            </a:r>
            <a:r>
              <a:rPr lang="en-GB" sz="1600" dirty="0"/>
              <a:t>: </a:t>
            </a:r>
            <a:r>
              <a:rPr lang="en-US" sz="1600" dirty="0">
                <a:latin typeface="WORK SANS REGULAR ROMAN" pitchFamily="2" charset="0"/>
                <a:hlinkClick r:id="rId4"/>
              </a:rPr>
              <a:t>https://github.com/pyladiesams/Azure-functions-beginner-mar2020</a:t>
            </a:r>
            <a:r>
              <a:rPr lang="en-US" sz="1600" dirty="0">
                <a:latin typeface="WORK SANS REGULAR ROMAN" pitchFamily="2" charset="0"/>
              </a:rPr>
              <a:t> </a:t>
            </a:r>
            <a:endParaRPr lang="en-GB" sz="1600" dirty="0"/>
          </a:p>
          <a:p>
            <a:pPr marL="342900" indent="-342900">
              <a:buFont typeface="Arial" panose="020B0604020202020204" pitchFamily="34" charset="0"/>
              <a:buChar char="•"/>
            </a:pPr>
            <a:r>
              <a:rPr lang="en-GB" sz="1600" dirty="0"/>
              <a:t>Azure function – Microsoft documentation: </a:t>
            </a:r>
            <a:r>
              <a:rPr lang="en-GB" sz="1600" dirty="0">
                <a:hlinkClick r:id="rId5"/>
              </a:rPr>
              <a:t>https://docs.microsoft.com/en-us/azure/azure-functions/create-first-function-vs-code-python</a:t>
            </a:r>
            <a:r>
              <a:rPr lang="en-GB" sz="1600" dirty="0"/>
              <a:t> </a:t>
            </a:r>
          </a:p>
          <a:p>
            <a:pPr marL="342900" indent="-342900">
              <a:buFont typeface="Arial" panose="020B0604020202020204" pitchFamily="34" charset="0"/>
              <a:buChar char="•"/>
            </a:pPr>
            <a:r>
              <a:rPr lang="en-GB" sz="1600" dirty="0" err="1"/>
              <a:t>Wordcloud</a:t>
            </a:r>
            <a:r>
              <a:rPr lang="en-GB" sz="1600" dirty="0"/>
              <a:t> tutorial: </a:t>
            </a:r>
            <a:r>
              <a:rPr lang="en-GB" sz="1600" dirty="0">
                <a:hlinkClick r:id="rId6"/>
              </a:rPr>
              <a:t>https://www.datacamp.com/community/tutorials/wordcloud-python</a:t>
            </a:r>
            <a:r>
              <a:rPr lang="en-GB" sz="1600" dirty="0"/>
              <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35675" y="1148249"/>
            <a:ext cx="7886700" cy="677549"/>
          </a:xfrm>
        </p:spPr>
        <p:txBody>
          <a:bodyPr/>
          <a:lstStyle/>
          <a:p>
            <a:r>
              <a:rPr lang="nl-NL" sz="3200" dirty="0" err="1"/>
              <a:t>Useful</a:t>
            </a:r>
            <a:r>
              <a:rPr lang="nl-NL" sz="3200" dirty="0"/>
              <a:t> resources</a:t>
            </a:r>
            <a:endParaRPr lang="en-NL" sz="3200" dirty="0"/>
          </a:p>
        </p:txBody>
      </p:sp>
    </p:spTree>
    <p:extLst>
      <p:ext uri="{BB962C8B-B14F-4D97-AF65-F5344CB8AC3E}">
        <p14:creationId xmlns:p14="http://schemas.microsoft.com/office/powerpoint/2010/main" val="231880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25A8329-68C0-4961-B208-67B1DD2EBDDC}"/>
              </a:ext>
            </a:extLst>
          </p:cNvPr>
          <p:cNvSpPr>
            <a:spLocks noGrp="1"/>
          </p:cNvSpPr>
          <p:nvPr>
            <p:ph type="subTitle" idx="1"/>
          </p:nvPr>
        </p:nvSpPr>
        <p:spPr/>
        <p:txBody>
          <a:bodyPr/>
          <a:lstStyle/>
          <a:p>
            <a:endParaRPr lang="en-NL"/>
          </a:p>
        </p:txBody>
      </p:sp>
      <p:sp>
        <p:nvSpPr>
          <p:cNvPr id="4" name="Title 3">
            <a:extLst>
              <a:ext uri="{FF2B5EF4-FFF2-40B4-BE49-F238E27FC236}">
                <a16:creationId xmlns:a16="http://schemas.microsoft.com/office/drawing/2014/main" id="{5C97F6B9-A178-4F7D-B862-D1B27B101B29}"/>
              </a:ext>
            </a:extLst>
          </p:cNvPr>
          <p:cNvSpPr>
            <a:spLocks noGrp="1"/>
          </p:cNvSpPr>
          <p:nvPr>
            <p:ph type="title"/>
          </p:nvPr>
        </p:nvSpPr>
        <p:spPr/>
        <p:txBody>
          <a:bodyPr/>
          <a:lstStyle/>
          <a:p>
            <a:r>
              <a:rPr lang="en-US" dirty="0">
                <a:solidFill>
                  <a:schemeClr val="tx1"/>
                </a:solidFill>
              </a:rPr>
              <a:t>Questions?</a:t>
            </a:r>
            <a:endParaRPr lang="en-NL" dirty="0">
              <a:solidFill>
                <a:schemeClr val="tx1"/>
              </a:solidFill>
            </a:endParaRPr>
          </a:p>
        </p:txBody>
      </p:sp>
      <p:pic>
        <p:nvPicPr>
          <p:cNvPr id="18434" name="Picture 2" descr="Questions - Free education icons">
            <a:extLst>
              <a:ext uri="{FF2B5EF4-FFF2-40B4-BE49-F238E27FC236}">
                <a16:creationId xmlns:a16="http://schemas.microsoft.com/office/drawing/2014/main" id="{9EDCE1CC-8F22-441F-86A6-B1142A416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059" y="1285178"/>
            <a:ext cx="2728332" cy="27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B7682BB8-A1C2-4045-8CCD-D87D89636965}"/>
              </a:ext>
            </a:extLst>
          </p:cNvPr>
          <p:cNvSpPr txBox="1"/>
          <p:nvPr/>
        </p:nvSpPr>
        <p:spPr>
          <a:xfrm>
            <a:off x="573528" y="4128327"/>
            <a:ext cx="1423001" cy="861774"/>
          </a:xfrm>
          <a:prstGeom prst="rect">
            <a:avLst/>
          </a:prstGeom>
          <a:noFill/>
        </p:spPr>
        <p:txBody>
          <a:bodyPr wrap="square" rtlCol="0">
            <a:spAutoFit/>
          </a:bodyPr>
          <a:lstStyle/>
          <a:p>
            <a:pPr algn="l"/>
            <a:r>
              <a:rPr lang="en-US" sz="1000" b="1" dirty="0">
                <a:solidFill>
                  <a:schemeClr val="bg1"/>
                </a:solidFill>
                <a:latin typeface="WORK SANS REGULAR ROMAN" pitchFamily="2" charset="0"/>
              </a:rPr>
              <a:t>Daniela Miranda</a:t>
            </a:r>
          </a:p>
          <a:p>
            <a:pPr algn="l"/>
            <a:r>
              <a:rPr lang="en-US" sz="1000" dirty="0">
                <a:solidFill>
                  <a:schemeClr val="accent5">
                    <a:lumMod val="40000"/>
                    <a:lumOff val="60000"/>
                  </a:schemeClr>
                </a:solidFill>
                <a:latin typeface="WORK SANS REGULAR ROMAN" pitchFamily="2" charset="0"/>
                <a:hlinkClick r:id="rId3">
                  <a:extLst>
                    <a:ext uri="{A12FA001-AC4F-418D-AE19-62706E023703}">
                      <ahyp:hlinkClr xmlns:ahyp="http://schemas.microsoft.com/office/drawing/2018/hyperlinkcolor" val="tx"/>
                    </a:ext>
                  </a:extLst>
                </a:hlinkClick>
              </a:rPr>
              <a:t>@danielamiranda</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4">
                  <a:extLst>
                    <a:ext uri="{A12FA001-AC4F-418D-AE19-62706E023703}">
                      <ahyp:hlinkClr xmlns:ahyp="http://schemas.microsoft.com/office/drawing/2018/hyperlinkcolor" val="tx"/>
                    </a:ext>
                  </a:extLst>
                </a:hlinkClick>
              </a:rPr>
              <a:t>@ElaMirandar</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5">
                  <a:extLst>
                    <a:ext uri="{A12FA001-AC4F-418D-AE19-62706E023703}">
                      <ahyp:hlinkClr xmlns:ahyp="http://schemas.microsoft.com/office/drawing/2018/hyperlinkcolor" val="tx"/>
                    </a:ext>
                  </a:extLst>
                </a:hlinkClick>
              </a:rPr>
              <a:t>LinkedIn Daniela</a:t>
            </a:r>
            <a:endParaRPr lang="en-US" sz="1000" dirty="0">
              <a:solidFill>
                <a:schemeClr val="accent5">
                  <a:lumMod val="40000"/>
                  <a:lumOff val="60000"/>
                </a:schemeClr>
              </a:solidFill>
              <a:latin typeface="WORK SANS REGULAR ROMAN" pitchFamily="2" charset="0"/>
            </a:endParaRPr>
          </a:p>
          <a:p>
            <a:endParaRPr lang="en-NL" sz="1000" dirty="0">
              <a:latin typeface="WORK SANS REGULAR ROMAN" pitchFamily="2" charset="0"/>
            </a:endParaRPr>
          </a:p>
        </p:txBody>
      </p:sp>
      <p:sp>
        <p:nvSpPr>
          <p:cNvPr id="3" name="Google Shape;12;p2">
            <a:extLst>
              <a:ext uri="{FF2B5EF4-FFF2-40B4-BE49-F238E27FC236}">
                <a16:creationId xmlns:a16="http://schemas.microsoft.com/office/drawing/2014/main" id="{71B2DF95-82AC-4BB1-B7B1-40DD9062DFB7}"/>
              </a:ext>
            </a:extLst>
          </p:cNvPr>
          <p:cNvSpPr txBox="1">
            <a:spLocks/>
          </p:cNvSpPr>
          <p:nvPr/>
        </p:nvSpPr>
        <p:spPr>
          <a:xfrm>
            <a:off x="7245445" y="4514067"/>
            <a:ext cx="1767300" cy="4146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a:r>
              <a:rPr lang="en-US" dirty="0">
                <a:solidFill>
                  <a:schemeClr val="bg1"/>
                </a:solidFill>
                <a:hlinkClick r:id="rId6">
                  <a:extLst>
                    <a:ext uri="{A12FA001-AC4F-418D-AE19-62706E023703}">
                      <ahyp:hlinkClr xmlns:ahyp="http://schemas.microsoft.com/office/drawing/2018/hyperlinkcolor" val="tx"/>
                    </a:ext>
                  </a:extLst>
                </a:hlinkClick>
              </a:rPr>
              <a:t>@pbblnl</a:t>
            </a:r>
            <a:endParaRPr lang="en-US" dirty="0">
              <a:solidFill>
                <a:schemeClr val="bg1"/>
              </a:solidFill>
            </a:endParaRPr>
          </a:p>
          <a:p>
            <a:pPr algn="l"/>
            <a:r>
              <a:rPr lang="en-US" dirty="0">
                <a:solidFill>
                  <a:schemeClr val="bg1"/>
                </a:solidFill>
                <a:hlinkClick r:id="rId7">
                  <a:extLst>
                    <a:ext uri="{A12FA001-AC4F-418D-AE19-62706E023703}">
                      <ahyp:hlinkClr xmlns:ahyp="http://schemas.microsoft.com/office/drawing/2018/hyperlinkcolor" val="tx"/>
                    </a:ext>
                  </a:extLst>
                </a:hlinkClick>
              </a:rPr>
              <a:t>@pebbledotnet</a:t>
            </a:r>
            <a:endParaRPr lang="en-US" dirty="0">
              <a:solidFill>
                <a:schemeClr val="bg1"/>
              </a:solidFill>
            </a:endParaRPr>
          </a:p>
          <a:p>
            <a:pPr algn="l"/>
            <a:r>
              <a:rPr lang="en-US" dirty="0">
                <a:solidFill>
                  <a:schemeClr val="bg1"/>
                </a:solidFill>
                <a:hlinkClick r:id="rId8">
                  <a:extLst>
                    <a:ext uri="{A12FA001-AC4F-418D-AE19-62706E023703}">
                      <ahyp:hlinkClr xmlns:ahyp="http://schemas.microsoft.com/office/drawing/2018/hyperlinkcolor" val="tx"/>
                    </a:ext>
                  </a:extLst>
                </a:hlinkClick>
              </a:rPr>
              <a:t>Website Pebble</a:t>
            </a:r>
            <a:endParaRPr lang="en-US" dirty="0">
              <a:solidFill>
                <a:schemeClr val="bg1"/>
              </a:solidFil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9D08-7F7B-4949-979D-40EE533BEB09}"/>
              </a:ext>
            </a:extLst>
          </p:cNvPr>
          <p:cNvSpPr>
            <a:spLocks noGrp="1"/>
          </p:cNvSpPr>
          <p:nvPr>
            <p:ph type="title"/>
          </p:nvPr>
        </p:nvSpPr>
        <p:spPr/>
        <p:txBody>
          <a:bodyPr/>
          <a:lstStyle/>
          <a:p>
            <a:r>
              <a:rPr lang="nl-NL" dirty="0"/>
              <a:t>Agenda</a:t>
            </a:r>
            <a:endParaRPr lang="en-NL" dirty="0"/>
          </a:p>
        </p:txBody>
      </p:sp>
      <p:sp>
        <p:nvSpPr>
          <p:cNvPr id="3" name="Subtitle 2">
            <a:extLst>
              <a:ext uri="{FF2B5EF4-FFF2-40B4-BE49-F238E27FC236}">
                <a16:creationId xmlns:a16="http://schemas.microsoft.com/office/drawing/2014/main" id="{97CBB445-44D0-C948-A09A-83CC60F47515}"/>
              </a:ext>
            </a:extLst>
          </p:cNvPr>
          <p:cNvSpPr>
            <a:spLocks noGrp="1"/>
          </p:cNvSpPr>
          <p:nvPr>
            <p:ph type="subTitle" idx="1"/>
          </p:nvPr>
        </p:nvSpPr>
        <p:spPr/>
        <p:txBody>
          <a:bodyPr/>
          <a:lstStyle/>
          <a:p>
            <a:r>
              <a:rPr lang="nl-NL" dirty="0"/>
              <a:t>1- Web </a:t>
            </a:r>
            <a:r>
              <a:rPr lang="nl-NL" dirty="0" err="1"/>
              <a:t>Scraping</a:t>
            </a:r>
            <a:r>
              <a:rPr lang="nl-NL" dirty="0"/>
              <a:t> (</a:t>
            </a:r>
            <a:r>
              <a:rPr lang="nl-NL" dirty="0" err="1"/>
              <a:t>generating</a:t>
            </a:r>
            <a:r>
              <a:rPr lang="nl-NL" dirty="0"/>
              <a:t> output)</a:t>
            </a:r>
          </a:p>
          <a:p>
            <a:endParaRPr lang="nl-NL" dirty="0"/>
          </a:p>
          <a:p>
            <a:r>
              <a:rPr lang="nl-NL" dirty="0"/>
              <a:t>2- </a:t>
            </a:r>
            <a:r>
              <a:rPr lang="nl-NL" dirty="0" err="1"/>
              <a:t>Blob</a:t>
            </a:r>
            <a:r>
              <a:rPr lang="nl-NL" dirty="0"/>
              <a:t> Storage (storing </a:t>
            </a:r>
            <a:r>
              <a:rPr lang="nl-NL" dirty="0" err="1"/>
              <a:t>the</a:t>
            </a:r>
            <a:r>
              <a:rPr lang="nl-NL" dirty="0"/>
              <a:t> output)</a:t>
            </a:r>
          </a:p>
          <a:p>
            <a:endParaRPr lang="nl-NL" dirty="0"/>
          </a:p>
          <a:p>
            <a:r>
              <a:rPr lang="nl-NL" dirty="0"/>
              <a:t>3- </a:t>
            </a:r>
            <a:r>
              <a:rPr lang="nl-NL" dirty="0" err="1"/>
              <a:t>Wordcloud</a:t>
            </a:r>
            <a:r>
              <a:rPr lang="nl-NL" dirty="0"/>
              <a:t> (</a:t>
            </a:r>
            <a:r>
              <a:rPr lang="nl-NL" dirty="0" err="1"/>
              <a:t>convert</a:t>
            </a:r>
            <a:r>
              <a:rPr lang="nl-NL" dirty="0"/>
              <a:t> output </a:t>
            </a:r>
            <a:r>
              <a:rPr lang="nl-NL" dirty="0" err="1"/>
              <a:t>into</a:t>
            </a:r>
            <a:r>
              <a:rPr lang="nl-NL" dirty="0"/>
              <a:t> a </a:t>
            </a:r>
            <a:r>
              <a:rPr lang="nl-NL" dirty="0" err="1"/>
              <a:t>wordcloud</a:t>
            </a:r>
            <a:r>
              <a:rPr lang="nl-NL" dirty="0"/>
              <a:t>)</a:t>
            </a:r>
          </a:p>
        </p:txBody>
      </p:sp>
    </p:spTree>
    <p:extLst>
      <p:ext uri="{BB962C8B-B14F-4D97-AF65-F5344CB8AC3E}">
        <p14:creationId xmlns:p14="http://schemas.microsoft.com/office/powerpoint/2010/main" val="359650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Clr>
                <a:schemeClr val="bg1"/>
              </a:buClr>
              <a:buFont typeface="Arial" panose="020B0604020202020204" pitchFamily="34" charset="0"/>
              <a:buChar char="•"/>
            </a:pPr>
            <a:r>
              <a:rPr lang="nl-NL" dirty="0"/>
              <a:t>Common </a:t>
            </a:r>
            <a:r>
              <a:rPr lang="nl-NL" dirty="0" err="1"/>
              <a:t>uses</a:t>
            </a:r>
            <a:endParaRPr lang="en-NL" dirty="0"/>
          </a:p>
          <a:p>
            <a:pPr marL="171450" indent="-171450">
              <a:buClr>
                <a:schemeClr val="bg1"/>
              </a:buClr>
              <a:buFont typeface="Arial" panose="020B0604020202020204" pitchFamily="34" charset="0"/>
              <a:buChar char="•"/>
            </a:pPr>
            <a:r>
              <a:rPr lang="nl-NL" dirty="0"/>
              <a:t>Benefits </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scrape</a:t>
            </a:r>
            <a:r>
              <a:rPr lang="nl-NL" dirty="0"/>
              <a:t> data </a:t>
            </a:r>
            <a:r>
              <a:rPr lang="nl-NL" dirty="0" err="1"/>
              <a:t>from</a:t>
            </a:r>
            <a:r>
              <a:rPr lang="nl-NL" dirty="0"/>
              <a:t> a website?</a:t>
            </a:r>
          </a:p>
          <a:p>
            <a:pPr marL="171450" indent="-171450">
              <a:buClr>
                <a:schemeClr val="bg1"/>
              </a:buClr>
              <a:buFont typeface="Arial" panose="020B0604020202020204" pitchFamily="34" charset="0"/>
              <a:buChar char="•"/>
            </a:pPr>
            <a:r>
              <a:rPr lang="nl-NL" dirty="0" err="1"/>
              <a:t>Scrapy</a:t>
            </a:r>
            <a:endParaRPr lang="en-NL" dirty="0"/>
          </a:p>
          <a:p>
            <a:pPr marL="171450" indent="-171450">
              <a:buClr>
                <a:schemeClr val="bg1"/>
              </a:buClr>
              <a:buFont typeface="Arial" panose="020B0604020202020204" pitchFamily="34" charset="0"/>
              <a:buChar char="•"/>
            </a:pPr>
            <a:r>
              <a:rPr lang="nl-NL" dirty="0" err="1"/>
              <a:t>Where</a:t>
            </a:r>
            <a:r>
              <a:rPr lang="nl-NL" dirty="0"/>
              <a:t> </a:t>
            </a:r>
            <a:r>
              <a:rPr lang="nl-NL" dirty="0" err="1"/>
              <a:t>to</a:t>
            </a:r>
            <a:r>
              <a:rPr lang="nl-NL" dirty="0"/>
              <a:t> store </a:t>
            </a:r>
            <a:r>
              <a:rPr lang="nl-NL" dirty="0" err="1"/>
              <a:t>the</a:t>
            </a:r>
            <a:r>
              <a:rPr lang="nl-NL" dirty="0"/>
              <a:t> output?</a:t>
            </a:r>
            <a:endParaRPr lang="en-NL"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a:t>Web </a:t>
            </a:r>
            <a:r>
              <a:rPr lang="nl-NL" dirty="0" err="1"/>
              <a:t>Scraping</a:t>
            </a:r>
            <a:endParaRPr lang="en-NL" dirty="0"/>
          </a:p>
        </p:txBody>
      </p:sp>
      <p:pic>
        <p:nvPicPr>
          <p:cNvPr id="1026" name="Picture 2" descr="Web Scraping - Edureka">
            <a:extLst>
              <a:ext uri="{FF2B5EF4-FFF2-40B4-BE49-F238E27FC236}">
                <a16:creationId xmlns:a16="http://schemas.microsoft.com/office/drawing/2014/main" id="{093AFEA2-B322-4E47-921F-2EF423BC7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5" t="9103"/>
          <a:stretch/>
        </p:blipFill>
        <p:spPr bwMode="auto">
          <a:xfrm>
            <a:off x="2995448" y="3473669"/>
            <a:ext cx="6032937" cy="133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98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707576" y="3753170"/>
            <a:ext cx="1669631" cy="332040"/>
          </a:xfrm>
        </p:spPr>
        <p:txBody>
          <a:bodyPr/>
          <a:lstStyle/>
          <a:p>
            <a:pPr algn="ctr"/>
            <a:r>
              <a:rPr lang="en-US" sz="1100" b="1" dirty="0"/>
              <a:t>Price comparison</a:t>
            </a:r>
            <a:endParaRPr lang="en-NL" sz="1100" b="1"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Common </a:t>
            </a:r>
            <a:r>
              <a:rPr lang="nl-NL" sz="3200" dirty="0" err="1"/>
              <a:t>uses</a:t>
            </a:r>
            <a:endParaRPr lang="en-NL" sz="3200" dirty="0"/>
          </a:p>
        </p:txBody>
      </p:sp>
      <p:pic>
        <p:nvPicPr>
          <p:cNvPr id="2050" name="Picture 2" descr="Compare price, comparison, comparison shopping, discount, marketing, money, pricing  icon - Download on Iconfinder">
            <a:extLst>
              <a:ext uri="{FF2B5EF4-FFF2-40B4-BE49-F238E27FC236}">
                <a16:creationId xmlns:a16="http://schemas.microsoft.com/office/drawing/2014/main" id="{AF3E29CD-D420-43DA-89D2-D4778305AF9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296" y="2287970"/>
            <a:ext cx="1466193" cy="1466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1A6121-55DF-4D0B-949A-34747B770359}"/>
              </a:ext>
            </a:extLst>
          </p:cNvPr>
          <p:cNvSpPr txBox="1"/>
          <p:nvPr/>
        </p:nvSpPr>
        <p:spPr>
          <a:xfrm>
            <a:off x="-52550" y="4943445"/>
            <a:ext cx="7120758" cy="200055"/>
          </a:xfrm>
          <a:prstGeom prst="rect">
            <a:avLst/>
          </a:prstGeom>
          <a:noFill/>
        </p:spPr>
        <p:txBody>
          <a:bodyPr wrap="square" rtlCol="0">
            <a:spAutoFit/>
          </a:bodyPr>
          <a:lstStyle/>
          <a:p>
            <a:r>
              <a:rPr lang="en-US" sz="700" dirty="0">
                <a:latin typeface="Work Sans" pitchFamily="2" charset="0"/>
              </a:rPr>
              <a:t>Is web scraping legal ? A guide for 2021:</a:t>
            </a:r>
            <a:r>
              <a:rPr lang="en-US" sz="700" dirty="0">
                <a:latin typeface="Work Sans" pitchFamily="2" charset="0"/>
                <a:hlinkClick r:id="rId4"/>
              </a:rPr>
              <a:t> https://www.linkedin.com/pulse/web-scraping-legal-guide-2021-tony-paul/?trk=read_related_article-card_title</a:t>
            </a:r>
            <a:r>
              <a:rPr lang="en-US" sz="700" dirty="0">
                <a:latin typeface="Work Sans" pitchFamily="2" charset="0"/>
              </a:rPr>
              <a:t> </a:t>
            </a:r>
            <a:endParaRPr lang="en-NL" sz="700" dirty="0">
              <a:latin typeface="Work Sans" pitchFamily="2" charset="0"/>
            </a:endParaRPr>
          </a:p>
        </p:txBody>
      </p:sp>
      <p:grpSp>
        <p:nvGrpSpPr>
          <p:cNvPr id="5" name="Group 4">
            <a:extLst>
              <a:ext uri="{FF2B5EF4-FFF2-40B4-BE49-F238E27FC236}">
                <a16:creationId xmlns:a16="http://schemas.microsoft.com/office/drawing/2014/main" id="{8C4A0538-5287-47A6-88EE-735C1DFB8C51}"/>
              </a:ext>
            </a:extLst>
          </p:cNvPr>
          <p:cNvGrpSpPr/>
          <p:nvPr/>
        </p:nvGrpSpPr>
        <p:grpSpPr>
          <a:xfrm>
            <a:off x="3625003" y="2287970"/>
            <a:ext cx="1893993" cy="1797240"/>
            <a:chOff x="3625003" y="2287970"/>
            <a:chExt cx="1893993" cy="1797240"/>
          </a:xfrm>
        </p:grpSpPr>
        <p:pic>
          <p:nvPicPr>
            <p:cNvPr id="2056" name="Picture 8" descr="Drag, email, message icon - Download on Iconfinder">
              <a:extLst>
                <a:ext uri="{FF2B5EF4-FFF2-40B4-BE49-F238E27FC236}">
                  <a16:creationId xmlns:a16="http://schemas.microsoft.com/office/drawing/2014/main" id="{364AE24E-86A3-4DC4-A2D1-C4EE5909A02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9400"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1">
              <a:extLst>
                <a:ext uri="{FF2B5EF4-FFF2-40B4-BE49-F238E27FC236}">
                  <a16:creationId xmlns:a16="http://schemas.microsoft.com/office/drawing/2014/main" id="{7FF09155-008F-4F31-9C1F-799A9A91029C}"/>
                </a:ext>
              </a:extLst>
            </p:cNvPr>
            <p:cNvSpPr txBox="1">
              <a:spLocks/>
            </p:cNvSpPr>
            <p:nvPr/>
          </p:nvSpPr>
          <p:spPr>
            <a:xfrm>
              <a:off x="3625003" y="3753170"/>
              <a:ext cx="1893993"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Email address gathering</a:t>
              </a:r>
              <a:endParaRPr lang="en-NL" sz="1100" b="1" dirty="0"/>
            </a:p>
          </p:txBody>
        </p:sp>
      </p:grpSp>
      <p:grpSp>
        <p:nvGrpSpPr>
          <p:cNvPr id="6" name="Group 5">
            <a:extLst>
              <a:ext uri="{FF2B5EF4-FFF2-40B4-BE49-F238E27FC236}">
                <a16:creationId xmlns:a16="http://schemas.microsoft.com/office/drawing/2014/main" id="{DF2D761D-6A99-43E0-B159-8A7DB32725FF}"/>
              </a:ext>
            </a:extLst>
          </p:cNvPr>
          <p:cNvGrpSpPr/>
          <p:nvPr/>
        </p:nvGrpSpPr>
        <p:grpSpPr>
          <a:xfrm>
            <a:off x="6554397" y="2287970"/>
            <a:ext cx="2093428" cy="1798217"/>
            <a:chOff x="6554397" y="2287970"/>
            <a:chExt cx="2093428" cy="1798217"/>
          </a:xfrm>
        </p:grpSpPr>
        <p:pic>
          <p:nvPicPr>
            <p:cNvPr id="2058" name="Picture 10" descr="Free Research And Development Icon of Colored Outline style - Available in  SVG, PNG, EPS, AI &amp; Icon fonts">
              <a:extLst>
                <a:ext uri="{FF2B5EF4-FFF2-40B4-BE49-F238E27FC236}">
                  <a16:creationId xmlns:a16="http://schemas.microsoft.com/office/drawing/2014/main" id="{9A4CAA6F-AADA-429C-83AC-6B1CAF7FD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511"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a:extLst>
                <a:ext uri="{FF2B5EF4-FFF2-40B4-BE49-F238E27FC236}">
                  <a16:creationId xmlns:a16="http://schemas.microsoft.com/office/drawing/2014/main" id="{3D5EFAD3-4A2B-43B3-862B-81C607BA8E35}"/>
                </a:ext>
              </a:extLst>
            </p:cNvPr>
            <p:cNvSpPr txBox="1">
              <a:spLocks/>
            </p:cNvSpPr>
            <p:nvPr/>
          </p:nvSpPr>
          <p:spPr>
            <a:xfrm>
              <a:off x="6554397" y="3754147"/>
              <a:ext cx="2093428"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Research and development</a:t>
              </a:r>
              <a:endParaRPr lang="en-NL" sz="1100" b="1" dirty="0"/>
            </a:p>
          </p:txBody>
        </p:sp>
      </p:grpSp>
    </p:spTree>
    <p:extLst>
      <p:ext uri="{BB962C8B-B14F-4D97-AF65-F5344CB8AC3E}">
        <p14:creationId xmlns:p14="http://schemas.microsoft.com/office/powerpoint/2010/main" val="415761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8" y="2142129"/>
            <a:ext cx="3997672" cy="859241"/>
          </a:xfrm>
        </p:spPr>
        <p:txBody>
          <a:bodyPr/>
          <a:lstStyle/>
          <a:p>
            <a:pPr lvl="6" algn="just"/>
            <a:r>
              <a:rPr lang="en-US" sz="1600" dirty="0">
                <a:solidFill>
                  <a:schemeClr val="tx1"/>
                </a:solidFill>
                <a:latin typeface="WORK SANS REGULAR ROMAN" pitchFamily="2" charset="0"/>
              </a:rPr>
              <a:t>From the business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To achieve automation</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Acquisition of insights</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Unique and rich datasets</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nl-NL" sz="3200" dirty="0"/>
              <a:t>Benefits</a:t>
            </a:r>
            <a:endParaRPr lang="en-NL" sz="3200" dirty="0"/>
          </a:p>
        </p:txBody>
      </p:sp>
      <p:sp>
        <p:nvSpPr>
          <p:cNvPr id="5" name="Subtitle 1">
            <a:extLst>
              <a:ext uri="{FF2B5EF4-FFF2-40B4-BE49-F238E27FC236}">
                <a16:creationId xmlns:a16="http://schemas.microsoft.com/office/drawing/2014/main" id="{027F9CF7-D325-4C3F-B5CF-2E99F04318BD}"/>
              </a:ext>
            </a:extLst>
          </p:cNvPr>
          <p:cNvSpPr txBox="1">
            <a:spLocks/>
          </p:cNvSpPr>
          <p:nvPr/>
        </p:nvSpPr>
        <p:spPr>
          <a:xfrm>
            <a:off x="4564975" y="2142128"/>
            <a:ext cx="3997672" cy="8592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lgn="just"/>
            <a:r>
              <a:rPr lang="en-US" sz="1600" dirty="0">
                <a:solidFill>
                  <a:schemeClr val="tx1"/>
                </a:solidFill>
                <a:latin typeface="WORK SANS REGULAR ROMAN" pitchFamily="2" charset="0"/>
              </a:rPr>
              <a:t>From python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Easy to use</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Community support</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Several options for web scraping</a:t>
            </a:r>
          </a:p>
        </p:txBody>
      </p:sp>
    </p:spTree>
    <p:extLst>
      <p:ext uri="{BB962C8B-B14F-4D97-AF65-F5344CB8AC3E}">
        <p14:creationId xmlns:p14="http://schemas.microsoft.com/office/powerpoint/2010/main" val="31859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pic>
        <p:nvPicPr>
          <p:cNvPr id="3074" name="Picture 2">
            <a:extLst>
              <a:ext uri="{FF2B5EF4-FFF2-40B4-BE49-F238E27FC236}">
                <a16:creationId xmlns:a16="http://schemas.microsoft.com/office/drawing/2014/main" id="{D4108FA7-7A76-440A-A4BC-7F87B0F61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11" y="1961741"/>
            <a:ext cx="4671146" cy="26915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FF08FF5-6391-4430-92BB-22080F85B186}"/>
              </a:ext>
            </a:extLst>
          </p:cNvPr>
          <p:cNvGrpSpPr/>
          <p:nvPr/>
        </p:nvGrpSpPr>
        <p:grpSpPr>
          <a:xfrm>
            <a:off x="153793" y="4044899"/>
            <a:ext cx="2470373" cy="851957"/>
            <a:chOff x="153793" y="4044899"/>
            <a:chExt cx="2470373" cy="851957"/>
          </a:xfrm>
        </p:grpSpPr>
        <p:pic>
          <p:nvPicPr>
            <p:cNvPr id="3076" name="Picture 4" descr="Code, html, css, online, page, web, website icon - Download on Iconfinder">
              <a:extLst>
                <a:ext uri="{FF2B5EF4-FFF2-40B4-BE49-F238E27FC236}">
                  <a16:creationId xmlns:a16="http://schemas.microsoft.com/office/drawing/2014/main" id="{3FC95706-3897-43EB-A464-E604CB3B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35" y="4133738"/>
              <a:ext cx="610302" cy="455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de Optimization Icon - Free Icons">
              <a:extLst>
                <a:ext uri="{FF2B5EF4-FFF2-40B4-BE49-F238E27FC236}">
                  <a16:creationId xmlns:a16="http://schemas.microsoft.com/office/drawing/2014/main" id="{E3E7CE2F-AECF-4A8F-887D-EFD38951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67" y="4044899"/>
              <a:ext cx="620999" cy="6209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Extraction Icon Vector Images (over 390)">
              <a:extLst>
                <a:ext uri="{FF2B5EF4-FFF2-40B4-BE49-F238E27FC236}">
                  <a16:creationId xmlns:a16="http://schemas.microsoft.com/office/drawing/2014/main" id="{CD247C77-30E9-4979-B8C2-E9890A6F8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75" t="13688" r="46222" b="17947"/>
            <a:stretch/>
          </p:blipFill>
          <p:spPr bwMode="auto">
            <a:xfrm rot="5400000">
              <a:off x="304978" y="3895406"/>
              <a:ext cx="542488" cy="8448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861ED1-BD90-4A3E-9495-18BA31A20D6E}"/>
                </a:ext>
              </a:extLst>
            </p:cNvPr>
            <p:cNvSpPr txBox="1"/>
            <p:nvPr/>
          </p:nvSpPr>
          <p:spPr>
            <a:xfrm>
              <a:off x="1024479" y="4589079"/>
              <a:ext cx="663268" cy="307777"/>
            </a:xfrm>
            <a:prstGeom prst="rect">
              <a:avLst/>
            </a:prstGeom>
            <a:noFill/>
          </p:spPr>
          <p:txBody>
            <a:bodyPr wrap="square" rtlCol="0">
              <a:spAutoFit/>
            </a:bodyPr>
            <a:lstStyle/>
            <a:p>
              <a:pPr algn="ctr"/>
              <a:r>
                <a:rPr lang="en-US" dirty="0">
                  <a:latin typeface="WORK SANS REGULAR ROMAN" pitchFamily="2" charset="0"/>
                </a:rPr>
                <a:t>Code</a:t>
              </a:r>
              <a:endParaRPr lang="en-NL" dirty="0">
                <a:latin typeface="WORK SANS REGULAR ROMAN" pitchFamily="2" charset="0"/>
              </a:endParaRPr>
            </a:p>
          </p:txBody>
        </p:sp>
        <p:sp>
          <p:nvSpPr>
            <p:cNvPr id="9" name="Arrow: Right 8">
              <a:extLst>
                <a:ext uri="{FF2B5EF4-FFF2-40B4-BE49-F238E27FC236}">
                  <a16:creationId xmlns:a16="http://schemas.microsoft.com/office/drawing/2014/main" id="{21266F18-C31B-489F-9DF8-F370E2B1C296}"/>
                </a:ext>
              </a:extLst>
            </p:cNvPr>
            <p:cNvSpPr/>
            <p:nvPr/>
          </p:nvSpPr>
          <p:spPr>
            <a:xfrm rot="10800000">
              <a:off x="2365506" y="429596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 name="Group 10">
            <a:extLst>
              <a:ext uri="{FF2B5EF4-FFF2-40B4-BE49-F238E27FC236}">
                <a16:creationId xmlns:a16="http://schemas.microsoft.com/office/drawing/2014/main" id="{9BA76E28-ABCA-42C8-87F3-C0C1AA02721E}"/>
              </a:ext>
            </a:extLst>
          </p:cNvPr>
          <p:cNvGrpSpPr/>
          <p:nvPr/>
        </p:nvGrpSpPr>
        <p:grpSpPr>
          <a:xfrm>
            <a:off x="6387448" y="1919315"/>
            <a:ext cx="1978274" cy="476036"/>
            <a:chOff x="6359469" y="1881440"/>
            <a:chExt cx="1978274" cy="476036"/>
          </a:xfrm>
        </p:grpSpPr>
        <p:sp>
          <p:nvSpPr>
            <p:cNvPr id="15" name="Arrow: Right 14">
              <a:extLst>
                <a:ext uri="{FF2B5EF4-FFF2-40B4-BE49-F238E27FC236}">
                  <a16:creationId xmlns:a16="http://schemas.microsoft.com/office/drawing/2014/main" id="{394D7B50-E96D-4EFA-B8C5-A983A89AD262}"/>
                </a:ext>
              </a:extLst>
            </p:cNvPr>
            <p:cNvSpPr/>
            <p:nvPr/>
          </p:nvSpPr>
          <p:spPr>
            <a:xfrm>
              <a:off x="6359469" y="206002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Subtitle 1">
              <a:extLst>
                <a:ext uri="{FF2B5EF4-FFF2-40B4-BE49-F238E27FC236}">
                  <a16:creationId xmlns:a16="http://schemas.microsoft.com/office/drawing/2014/main" id="{9E4C0658-7960-420E-8CC0-6259EACD4A9B}"/>
                </a:ext>
              </a:extLst>
            </p:cNvPr>
            <p:cNvSpPr txBox="1">
              <a:spLocks/>
            </p:cNvSpPr>
            <p:nvPr/>
          </p:nvSpPr>
          <p:spPr>
            <a:xfrm>
              <a:off x="6706017" y="1881440"/>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7"/>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spTree>
    <p:extLst>
      <p:ext uri="{BB962C8B-B14F-4D97-AF65-F5344CB8AC3E}">
        <p14:creationId xmlns:p14="http://schemas.microsoft.com/office/powerpoint/2010/main" val="19807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7" y="2142129"/>
            <a:ext cx="4181603" cy="2466657"/>
          </a:xfrm>
        </p:spPr>
        <p:txBody>
          <a:bodyPr/>
          <a:lstStyle/>
          <a:p>
            <a:pPr marL="342900" lvl="6" indent="-342900" algn="just">
              <a:buFont typeface="+mj-lt"/>
              <a:buAutoNum type="arabicPeriod"/>
            </a:pPr>
            <a:r>
              <a:rPr lang="en-US" sz="1600" dirty="0">
                <a:solidFill>
                  <a:schemeClr val="tx1"/>
                </a:solidFill>
                <a:latin typeface="WORK SANS REGULAR ROMAN" pitchFamily="2" charset="0"/>
              </a:rPr>
              <a:t>Find the URL that you want to scrape</a:t>
            </a:r>
          </a:p>
          <a:p>
            <a:pPr marL="342900" lvl="6" indent="-342900" algn="just">
              <a:buFont typeface="+mj-lt"/>
              <a:buAutoNum type="arabicPeriod"/>
            </a:pPr>
            <a:r>
              <a:rPr lang="en-US" sz="1600" dirty="0">
                <a:solidFill>
                  <a:schemeClr val="tx1"/>
                </a:solidFill>
                <a:latin typeface="WORK SANS REGULAR ROMAN" pitchFamily="2" charset="0"/>
              </a:rPr>
              <a:t>Inspecting the Page</a:t>
            </a:r>
          </a:p>
          <a:p>
            <a:pPr marL="342900" lvl="6" indent="-342900" algn="just">
              <a:buFont typeface="+mj-lt"/>
              <a:buAutoNum type="arabicPeriod"/>
            </a:pPr>
            <a:r>
              <a:rPr lang="en-US" sz="1600" dirty="0">
                <a:solidFill>
                  <a:schemeClr val="tx1"/>
                </a:solidFill>
                <a:latin typeface="WORK SANS REGULAR ROMAN" pitchFamily="2" charset="0"/>
              </a:rPr>
              <a:t>Find the data you want to extract</a:t>
            </a:r>
          </a:p>
          <a:p>
            <a:pPr marL="342900" lvl="6" indent="-342900" algn="just">
              <a:buFont typeface="+mj-lt"/>
              <a:buAutoNum type="arabicPeriod"/>
            </a:pPr>
            <a:r>
              <a:rPr lang="en-US" sz="1600" dirty="0">
                <a:solidFill>
                  <a:schemeClr val="tx1"/>
                </a:solidFill>
                <a:latin typeface="WORK SANS REGULAR ROMAN" pitchFamily="2" charset="0"/>
              </a:rPr>
              <a:t>Write the code</a:t>
            </a:r>
          </a:p>
          <a:p>
            <a:pPr marL="342900" lvl="6" indent="-342900" algn="just">
              <a:buFont typeface="+mj-lt"/>
              <a:buAutoNum type="arabicPeriod"/>
            </a:pPr>
            <a:r>
              <a:rPr lang="en-US" sz="1600" dirty="0">
                <a:solidFill>
                  <a:schemeClr val="tx1"/>
                </a:solidFill>
                <a:latin typeface="WORK SANS REGULAR ROMAN" pitchFamily="2" charset="0"/>
              </a:rPr>
              <a:t>Run the code and extract the data</a:t>
            </a:r>
          </a:p>
          <a:p>
            <a:pPr marL="342900" lvl="6" indent="-342900" algn="just">
              <a:buFont typeface="+mj-lt"/>
              <a:buAutoNum type="arabicPeriod"/>
            </a:pPr>
            <a:r>
              <a:rPr lang="en-US" sz="1600" dirty="0">
                <a:solidFill>
                  <a:schemeClr val="tx1"/>
                </a:solidFill>
                <a:latin typeface="WORK SANS REGULAR ROMAN" pitchFamily="2" charset="0"/>
              </a:rPr>
              <a:t>Store the data in the required format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grpSp>
        <p:nvGrpSpPr>
          <p:cNvPr id="6" name="Group 5">
            <a:extLst>
              <a:ext uri="{FF2B5EF4-FFF2-40B4-BE49-F238E27FC236}">
                <a16:creationId xmlns:a16="http://schemas.microsoft.com/office/drawing/2014/main" id="{89A6AAC4-2CD7-435D-8354-9A0E33486B1B}"/>
              </a:ext>
            </a:extLst>
          </p:cNvPr>
          <p:cNvGrpSpPr/>
          <p:nvPr/>
        </p:nvGrpSpPr>
        <p:grpSpPr>
          <a:xfrm>
            <a:off x="4945117" y="2214613"/>
            <a:ext cx="2386316" cy="476036"/>
            <a:chOff x="4945117" y="2214613"/>
            <a:chExt cx="2386316" cy="476036"/>
          </a:xfrm>
        </p:grpSpPr>
        <p:sp>
          <p:nvSpPr>
            <p:cNvPr id="4" name="Arrow: Right 3">
              <a:extLst>
                <a:ext uri="{FF2B5EF4-FFF2-40B4-BE49-F238E27FC236}">
                  <a16:creationId xmlns:a16="http://schemas.microsoft.com/office/drawing/2014/main" id="{21F872F5-54A8-4960-9F5F-4AA9D5A680BF}"/>
                </a:ext>
              </a:extLst>
            </p:cNvPr>
            <p:cNvSpPr/>
            <p:nvPr/>
          </p:nvSpPr>
          <p:spPr>
            <a:xfrm>
              <a:off x="4945117" y="2343807"/>
              <a:ext cx="641131" cy="227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Subtitle 1">
              <a:extLst>
                <a:ext uri="{FF2B5EF4-FFF2-40B4-BE49-F238E27FC236}">
                  <a16:creationId xmlns:a16="http://schemas.microsoft.com/office/drawing/2014/main" id="{16F80662-C353-4786-ABB6-01479CD111B6}"/>
                </a:ext>
              </a:extLst>
            </p:cNvPr>
            <p:cNvSpPr txBox="1">
              <a:spLocks/>
            </p:cNvSpPr>
            <p:nvPr/>
          </p:nvSpPr>
          <p:spPr>
            <a:xfrm>
              <a:off x="5699707" y="2214613"/>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3"/>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grpSp>
        <p:nvGrpSpPr>
          <p:cNvPr id="9" name="Group 8">
            <a:extLst>
              <a:ext uri="{FF2B5EF4-FFF2-40B4-BE49-F238E27FC236}">
                <a16:creationId xmlns:a16="http://schemas.microsoft.com/office/drawing/2014/main" id="{E6C0F158-5CD5-45CB-B7F2-6F1732AB755F}"/>
              </a:ext>
            </a:extLst>
          </p:cNvPr>
          <p:cNvGrpSpPr/>
          <p:nvPr/>
        </p:nvGrpSpPr>
        <p:grpSpPr>
          <a:xfrm>
            <a:off x="5071241" y="3083472"/>
            <a:ext cx="3153105" cy="1472762"/>
            <a:chOff x="5071241" y="3083472"/>
            <a:chExt cx="3153105" cy="1472762"/>
          </a:xfrm>
        </p:grpSpPr>
        <p:sp>
          <p:nvSpPr>
            <p:cNvPr id="7" name="Right Brace 6">
              <a:extLst>
                <a:ext uri="{FF2B5EF4-FFF2-40B4-BE49-F238E27FC236}">
                  <a16:creationId xmlns:a16="http://schemas.microsoft.com/office/drawing/2014/main" id="{E6B97E40-E069-4345-9B58-223D259527EA}"/>
                </a:ext>
              </a:extLst>
            </p:cNvPr>
            <p:cNvSpPr/>
            <p:nvPr/>
          </p:nvSpPr>
          <p:spPr>
            <a:xfrm>
              <a:off x="5071241" y="3083472"/>
              <a:ext cx="378373" cy="147276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8" name="TextBox 7">
              <a:extLst>
                <a:ext uri="{FF2B5EF4-FFF2-40B4-BE49-F238E27FC236}">
                  <a16:creationId xmlns:a16="http://schemas.microsoft.com/office/drawing/2014/main" id="{B4DEB2B0-5920-4C2D-A721-D9DBD105B83E}"/>
                </a:ext>
              </a:extLst>
            </p:cNvPr>
            <p:cNvSpPr txBox="1"/>
            <p:nvPr/>
          </p:nvSpPr>
          <p:spPr>
            <a:xfrm>
              <a:off x="5764925" y="3450521"/>
              <a:ext cx="2459421" cy="738664"/>
            </a:xfrm>
            <a:prstGeom prst="rect">
              <a:avLst/>
            </a:prstGeom>
            <a:noFill/>
          </p:spPr>
          <p:txBody>
            <a:bodyPr wrap="square" rtlCol="0">
              <a:spAutoFit/>
            </a:bodyPr>
            <a:lstStyle/>
            <a:p>
              <a:pPr algn="ctr"/>
              <a:r>
                <a:rPr lang="en-US" dirty="0">
                  <a:latin typeface="WORK SANS REGULAR ROMAN" pitchFamily="2" charset="0"/>
                </a:rPr>
                <a:t>How to do it automatically and in a robust way?</a:t>
              </a:r>
              <a:endParaRPr lang="en-NL" dirty="0">
                <a:latin typeface="WORK SANS REGULAR ROMAN" pitchFamily="2" charset="0"/>
              </a:endParaRPr>
            </a:p>
          </p:txBody>
        </p:sp>
      </p:grpSp>
    </p:spTree>
    <p:extLst>
      <p:ext uri="{BB962C8B-B14F-4D97-AF65-F5344CB8AC3E}">
        <p14:creationId xmlns:p14="http://schemas.microsoft.com/office/powerpoint/2010/main" val="9568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3532505" cy="1868234"/>
          </a:xfrm>
        </p:spPr>
        <p:txBody>
          <a:bodyPr/>
          <a:lstStyle/>
          <a:p>
            <a:pPr marL="171450" indent="-171450" algn="just">
              <a:buFont typeface="Arial" panose="020B0604020202020204" pitchFamily="34" charset="0"/>
              <a:buChar char="•"/>
            </a:pPr>
            <a:r>
              <a:rPr lang="nl-NL" sz="1600" dirty="0"/>
              <a:t>A </a:t>
            </a:r>
            <a:r>
              <a:rPr lang="nl-NL" sz="1600" dirty="0" err="1"/>
              <a:t>framework</a:t>
            </a:r>
            <a:r>
              <a:rPr lang="nl-NL" sz="1600" dirty="0"/>
              <a:t> </a:t>
            </a:r>
            <a:r>
              <a:rPr lang="nl-NL" sz="1600" dirty="0" err="1"/>
              <a:t>for</a:t>
            </a:r>
            <a:r>
              <a:rPr lang="nl-NL" sz="1600" dirty="0"/>
              <a:t> </a:t>
            </a:r>
            <a:r>
              <a:rPr lang="en-US" sz="1600" dirty="0"/>
              <a:t>extracting, processing, and storing web data</a:t>
            </a:r>
          </a:p>
          <a:p>
            <a:pPr marL="171450" indent="-171450" algn="just">
              <a:buFont typeface="Arial" panose="020B0604020202020204" pitchFamily="34" charset="0"/>
              <a:buChar char="•"/>
            </a:pPr>
            <a:r>
              <a:rPr lang="en-US" sz="1600" dirty="0"/>
              <a:t>Initial release in June 2008</a:t>
            </a:r>
            <a:endParaRPr lang="nl-NL" sz="16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Scrapy</a:t>
            </a:r>
            <a:endParaRPr lang="en-NL" sz="3200" dirty="0"/>
          </a:p>
        </p:txBody>
      </p:sp>
      <p:pic>
        <p:nvPicPr>
          <p:cNvPr id="3076" name="Picture 4" descr="https://res.cloudinary.com/practicaldev/image/fetch/s--W8HkPMcb--/c_imagga_scale,f_auto,fl_progressive,h_500,q_auto,w_1000/https:/thepracticaldev.s3.amazonaws.com/i/dpf1jzsiy8n1tmdfxn1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B6F4E1A-2F92-46EB-900D-33572088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627" y="2012731"/>
            <a:ext cx="4749461" cy="229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3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Graphics">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56F2746-1B32-4B03-B064-562B05666FBD}"/>
    </a:ext>
  </a:extLst>
</a:theme>
</file>

<file path=ppt/theme/theme2.xml><?xml version="1.0" encoding="utf-8"?>
<a:theme xmlns:a="http://schemas.openxmlformats.org/drawingml/2006/main" name="Index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8422CE0-2330-4293-9121-8B70639C2AAF}"/>
    </a:ext>
  </a:extLst>
</a:theme>
</file>

<file path=ppt/theme/theme3.xml><?xml version="1.0" encoding="utf-8"?>
<a:theme xmlns:a="http://schemas.openxmlformats.org/drawingml/2006/main" name="Chapter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B6C24C3-7EB2-45B7-A6EE-61FCDBF29470}"/>
    </a:ext>
  </a:extLst>
</a:theme>
</file>

<file path=ppt/theme/theme4.xml><?xml version="1.0" encoding="utf-8"?>
<a:theme xmlns:a="http://schemas.openxmlformats.org/drawingml/2006/main" name="Contentpage - black - 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2B0D5455-89D6-4286-B22F-9278E51247EA}"/>
    </a:ext>
  </a:extLst>
</a:theme>
</file>

<file path=ppt/theme/theme5.xml><?xml version="1.0" encoding="utf-8"?>
<a:theme xmlns:a="http://schemas.openxmlformats.org/drawingml/2006/main" name="Contentpage - pl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5AA91A1A-3FDB-4FB9-95DE-26B590B1926B}"/>
    </a:ext>
  </a:extLst>
</a:theme>
</file>

<file path=ppt/theme/theme6.xml><?xml version="1.0" encoding="utf-8"?>
<a:theme xmlns:a="http://schemas.openxmlformats.org/drawingml/2006/main" name="Contentpage - whi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1365530-9DD7-4C35-A2EA-79EDFC61CB44}"/>
    </a:ext>
  </a:extLst>
</a:theme>
</file>

<file path=ppt/theme/theme7.xml><?xml version="1.0" encoding="utf-8"?>
<a:theme xmlns:a="http://schemas.openxmlformats.org/drawingml/2006/main" name="Contentpage - 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7345A0D1-4439-443D-BD10-303D0322D409}"/>
    </a:ext>
  </a:extLst>
</a:theme>
</file>

<file path=ppt/theme/theme8.xml><?xml version="1.0" encoding="utf-8"?>
<a:theme xmlns:a="http://schemas.openxmlformats.org/drawingml/2006/main" name="End screen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666DC1FB-6CB2-4C22-AA48-52B5797EBF3C}"/>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5CCAA997A7994A845A9AB48654D6CD" ma:contentTypeVersion="2" ma:contentTypeDescription="Create a new document." ma:contentTypeScope="" ma:versionID="7a4c055d3b024c29d3f483a5643b8ec9">
  <xsd:schema xmlns:xsd="http://www.w3.org/2001/XMLSchema" xmlns:xs="http://www.w3.org/2001/XMLSchema" xmlns:p="http://schemas.microsoft.com/office/2006/metadata/properties" xmlns:ns2="664641a3-3ad0-45f3-8344-34e8ce810245" targetNamespace="http://schemas.microsoft.com/office/2006/metadata/properties" ma:root="true" ma:fieldsID="c2544298db230b1b1e8a1e2f1312d930" ns2:_="">
    <xsd:import namespace="664641a3-3ad0-45f3-8344-34e8ce8102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641a3-3ad0-45f3-8344-34e8ce810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5CA581-0CC4-47DB-9114-AB0C9CB707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641a3-3ad0-45f3-8344-34e8ce8102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C18A8A-0230-476F-AFBC-CA48EB243A3B}">
  <ds:schemaRefs>
    <ds:schemaRef ds:uri="http://schemas.microsoft.com/sharepoint/v3/contenttype/forms"/>
  </ds:schemaRefs>
</ds:datastoreItem>
</file>

<file path=customXml/itemProps3.xml><?xml version="1.0" encoding="utf-8"?>
<ds:datastoreItem xmlns:ds="http://schemas.openxmlformats.org/officeDocument/2006/customXml" ds:itemID="{C0208D38-C26B-488E-9788-AFBE3EAFD6C9}">
  <ds:schemaRefs>
    <ds:schemaRef ds:uri="http://purl.org/dc/terms/"/>
    <ds:schemaRef ds:uri="http://schemas.microsoft.com/office/2006/documentManagement/types"/>
    <ds:schemaRef ds:uri="664641a3-3ad0-45f3-8344-34e8ce810245"/>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Pebble_Template</Template>
  <TotalTime>0</TotalTime>
  <Words>1628</Words>
  <Application>Microsoft Office PowerPoint</Application>
  <PresentationFormat>On-screen Show (16:9)</PresentationFormat>
  <Paragraphs>174</Paragraphs>
  <Slides>28</Slides>
  <Notes>12</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28</vt:i4>
      </vt:variant>
    </vt:vector>
  </HeadingPairs>
  <TitlesOfParts>
    <vt:vector size="51" baseType="lpstr">
      <vt:lpstr>-apple-system</vt:lpstr>
      <vt:lpstr>DM Sans</vt:lpstr>
      <vt:lpstr>Wingdings</vt:lpstr>
      <vt:lpstr>WORK SANS BOLD ROMAN</vt:lpstr>
      <vt:lpstr>Segoe UI</vt:lpstr>
      <vt:lpstr>Open Sans</vt:lpstr>
      <vt:lpstr>Volkhov</vt:lpstr>
      <vt:lpstr>Work Sans</vt:lpstr>
      <vt:lpstr>ubuntu</vt:lpstr>
      <vt:lpstr>Arial</vt:lpstr>
      <vt:lpstr>Calibri</vt:lpstr>
      <vt:lpstr>WORK SANS REGULAR ROMAN</vt:lpstr>
      <vt:lpstr>DM Sans Medium</vt:lpstr>
      <vt:lpstr>inherit</vt:lpstr>
      <vt:lpstr>Lato</vt:lpstr>
      <vt:lpstr>Cover Graphics</vt:lpstr>
      <vt:lpstr>Index Layout</vt:lpstr>
      <vt:lpstr>Chapter Layout</vt:lpstr>
      <vt:lpstr>Contentpage - black - 2</vt:lpstr>
      <vt:lpstr>Contentpage - plain</vt:lpstr>
      <vt:lpstr>Contentpage - white</vt:lpstr>
      <vt:lpstr>Contentpage - black</vt:lpstr>
      <vt:lpstr>End screen Layout</vt:lpstr>
      <vt:lpstr>Welcome!</vt:lpstr>
      <vt:lpstr>PowerPoint Presentation</vt:lpstr>
      <vt:lpstr>Agenda</vt:lpstr>
      <vt:lpstr>Web Scraping</vt:lpstr>
      <vt:lpstr>Common uses</vt:lpstr>
      <vt:lpstr>Benefits</vt:lpstr>
      <vt:lpstr>How to scrape data from a website?</vt:lpstr>
      <vt:lpstr>How to scrape data from a website?</vt:lpstr>
      <vt:lpstr>Scrapy</vt:lpstr>
      <vt:lpstr>Scrapy</vt:lpstr>
      <vt:lpstr>Scrapy – Hands on</vt:lpstr>
      <vt:lpstr>Demo Time (1)</vt:lpstr>
      <vt:lpstr>Storing</vt:lpstr>
      <vt:lpstr>What is a Blob storage?</vt:lpstr>
      <vt:lpstr>Blob Storage creation – Hands on</vt:lpstr>
      <vt:lpstr>Demo Time (2)</vt:lpstr>
      <vt:lpstr>Wordcloud: Azure Functions</vt:lpstr>
      <vt:lpstr>Microsoft Azure</vt:lpstr>
      <vt:lpstr>Azure functions</vt:lpstr>
      <vt:lpstr>PowerPoint Presentation</vt:lpstr>
      <vt:lpstr>PowerPoint Presentation</vt:lpstr>
      <vt:lpstr>What is a Wordcloud?</vt:lpstr>
      <vt:lpstr>How to generate a Wordcloud?</vt:lpstr>
      <vt:lpstr>Wordcloud using Azure Functions– Hands on</vt:lpstr>
      <vt:lpstr>Demo Time (3)</vt:lpstr>
      <vt:lpstr>Useful 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Miranda</dc:creator>
  <cp:lastModifiedBy>Daniela Miranda</cp:lastModifiedBy>
  <cp:revision>56</cp:revision>
  <dcterms:created xsi:type="dcterms:W3CDTF">2021-05-13T17:52:08Z</dcterms:created>
  <dcterms:modified xsi:type="dcterms:W3CDTF">2021-05-22T22:48:33Z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0x010100035CCAA997A7994A845A9AB48654D6CD</vt:lpwstr>
  </property>
</Properties>
</file>